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2"/>
  </p:notesMasterIdLst>
  <p:handoutMasterIdLst>
    <p:handoutMasterId r:id="rId23"/>
  </p:handoutMasterIdLst>
  <p:sldIdLst>
    <p:sldId id="1161" r:id="rId5"/>
    <p:sldId id="1159" r:id="rId6"/>
    <p:sldId id="1163" r:id="rId7"/>
    <p:sldId id="1138" r:id="rId8"/>
    <p:sldId id="1160" r:id="rId9"/>
    <p:sldId id="1137" r:id="rId10"/>
    <p:sldId id="323" r:id="rId11"/>
    <p:sldId id="1155" r:id="rId12"/>
    <p:sldId id="1156" r:id="rId13"/>
    <p:sldId id="1157" r:id="rId14"/>
    <p:sldId id="1158" r:id="rId15"/>
    <p:sldId id="1164" r:id="rId16"/>
    <p:sldId id="1128" r:id="rId17"/>
    <p:sldId id="1140" r:id="rId18"/>
    <p:sldId id="1162" r:id="rId19"/>
    <p:sldId id="308" r:id="rId20"/>
    <p:sldId id="286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" id="{FEE2DF46-A96E-4F1E-8EFA-8125A02E7D82}">
          <p14:sldIdLst>
            <p14:sldId id="1161"/>
          </p14:sldIdLst>
        </p14:section>
        <p14:section name="Inhaltsfolien" id="{B49AEE74-0A85-4C0B-89CB-302CC1DB1D02}">
          <p14:sldIdLst>
            <p14:sldId id="1159"/>
            <p14:sldId id="1163"/>
            <p14:sldId id="1138"/>
            <p14:sldId id="1160"/>
            <p14:sldId id="1137"/>
            <p14:sldId id="323"/>
            <p14:sldId id="1155"/>
            <p14:sldId id="1156"/>
            <p14:sldId id="1157"/>
            <p14:sldId id="1158"/>
            <p14:sldId id="1164"/>
            <p14:sldId id="1128"/>
            <p14:sldId id="1140"/>
            <p14:sldId id="1162"/>
            <p14:sldId id="308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B19"/>
    <a:srgbClr val="FF9900"/>
    <a:srgbClr val="F7A823"/>
    <a:srgbClr val="EA5A0D"/>
    <a:srgbClr val="12385F"/>
    <a:srgbClr val="68ACDF"/>
    <a:srgbClr val="FEDCC8"/>
    <a:srgbClr val="0C273C"/>
    <a:srgbClr val="F0F7F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59" autoAdjust="0"/>
    <p:restoredTop sz="92041" autoAdjust="0"/>
  </p:normalViewPr>
  <p:slideViewPr>
    <p:cSldViewPr showGuides="1">
      <p:cViewPr varScale="1">
        <p:scale>
          <a:sx n="102" d="100"/>
          <a:sy n="102" d="100"/>
        </p:scale>
        <p:origin x="26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x von Niederhäusern" userId="684a9478-386c-490a-a8f0-43bd42fc6f68" providerId="ADAL" clId="{AEC09111-26A4-4033-AB0F-0B751505EF56}"/>
    <pc:docChg chg="modSld">
      <pc:chgData name="Felix von Niederhäusern" userId="684a9478-386c-490a-a8f0-43bd42fc6f68" providerId="ADAL" clId="{AEC09111-26A4-4033-AB0F-0B751505EF56}" dt="2023-11-01T10:27:18.903" v="87" actId="20577"/>
      <pc:docMkLst>
        <pc:docMk/>
      </pc:docMkLst>
      <pc:sldChg chg="modSp mod">
        <pc:chgData name="Felix von Niederhäusern" userId="684a9478-386c-490a-a8f0-43bd42fc6f68" providerId="ADAL" clId="{AEC09111-26A4-4033-AB0F-0B751505EF56}" dt="2023-11-01T10:26:47.042" v="53" actId="20577"/>
        <pc:sldMkLst>
          <pc:docMk/>
          <pc:sldMk cId="2455009392" sldId="279"/>
        </pc:sldMkLst>
        <pc:spChg chg="mod">
          <ac:chgData name="Felix von Niederhäusern" userId="684a9478-386c-490a-a8f0-43bd42fc6f68" providerId="ADAL" clId="{AEC09111-26A4-4033-AB0F-0B751505EF56}" dt="2023-11-01T10:26:47.042" v="53" actId="20577"/>
          <ac:spMkLst>
            <pc:docMk/>
            <pc:sldMk cId="2455009392" sldId="279"/>
            <ac:spMk id="4" creationId="{1A13A666-062B-468A-8C42-8BA2E2FC1347}"/>
          </ac:spMkLst>
        </pc:spChg>
      </pc:sldChg>
      <pc:sldChg chg="modSp mod">
        <pc:chgData name="Felix von Niederhäusern" userId="684a9478-386c-490a-a8f0-43bd42fc6f68" providerId="ADAL" clId="{AEC09111-26A4-4033-AB0F-0B751505EF56}" dt="2023-11-01T10:27:18.903" v="87" actId="20577"/>
        <pc:sldMkLst>
          <pc:docMk/>
          <pc:sldMk cId="271734368" sldId="286"/>
        </pc:sldMkLst>
        <pc:spChg chg="mod">
          <ac:chgData name="Felix von Niederhäusern" userId="684a9478-386c-490a-a8f0-43bd42fc6f68" providerId="ADAL" clId="{AEC09111-26A4-4033-AB0F-0B751505EF56}" dt="2023-11-01T10:27:18.903" v="87" actId="20577"/>
          <ac:spMkLst>
            <pc:docMk/>
            <pc:sldMk cId="271734368" sldId="286"/>
            <ac:spMk id="3" creationId="{C34B7780-1C30-433F-B0C2-C547FA51405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10.09.2025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73424" y="1246193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964488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964488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644008"/>
            <a:ext cx="5560412" cy="388843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10.09.2025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9AAFA-C8C8-BE2D-6F41-7E17E9D32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5A3FBB5-8B0A-5004-1EB7-91B39685A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2842205-F2E9-4581-8247-624AFC091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2134A2-1DF8-7697-34DA-64E1B3B1E8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7714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2697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CF944-79C6-9311-8583-316C59270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64D8AE6-E028-C7BD-84DC-6E696E4735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FCAA2BF-5570-4C37-E9D7-F584B18A8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0F35CA-7072-2760-BFBD-948B62B3E9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129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8866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3B037-9D72-AA3A-E394-569A36265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FA95B16-6CE3-BE89-C60B-257AB831C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7DBC798-9FF8-DC2B-44FB-A83CCC802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A4A308-FCD8-5117-9F4C-83DD22027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5770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312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4110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9801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6250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3B760-C486-CFDA-ED74-A4EE5DE4D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A253518-7909-190D-2ECB-73839C3A2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E6AE59A-E60D-AA8A-5FF1-9DABA6952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F828BB-290B-24AE-B4BC-EACDA5A55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40290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465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B197521-5179-2472-C0E7-4E6DF7140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9171" y="5680795"/>
            <a:ext cx="2235200" cy="12319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5999" y="512677"/>
            <a:ext cx="5580063" cy="2550336"/>
          </a:xfrm>
        </p:spPr>
        <p:txBody>
          <a:bodyPr anchor="t" anchorCtr="0"/>
          <a:lstStyle>
            <a:lvl1pPr algn="l">
              <a:lnSpc>
                <a:spcPct val="92000"/>
              </a:lnSpc>
              <a:defRPr sz="48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0" y="3176972"/>
            <a:ext cx="5580062" cy="1008403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 userDrawn="1"/>
        </p:nvSpPr>
        <p:spPr>
          <a:xfrm>
            <a:off x="4277428" y="6309320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058 750 05 25</a:t>
            </a:r>
          </a:p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info@peik.ch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 userDrawn="1"/>
        </p:nvSpPr>
        <p:spPr>
          <a:xfrm>
            <a:off x="2388838" y="6309320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Brandschenkestrasse</a:t>
            </a:r>
            <a:r>
              <a:rPr lang="de-DE" sz="800" dirty="0">
                <a:solidFill>
                  <a:schemeClr val="accent1"/>
                </a:solidFill>
              </a:rPr>
              <a:t> 6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8001 </a:t>
            </a:r>
            <a:r>
              <a:rPr lang="de-DE" sz="800" dirty="0" err="1">
                <a:solidFill>
                  <a:schemeClr val="accent1"/>
                </a:solidFill>
              </a:rPr>
              <a:t>Zürich</a:t>
            </a:r>
            <a:endParaRPr lang="de-DE" sz="800" dirty="0">
              <a:solidFill>
                <a:schemeClr val="accent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 userDrawn="1"/>
        </p:nvSpPr>
        <p:spPr>
          <a:xfrm>
            <a:off x="521071" y="6308662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PEIK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c/o </a:t>
            </a:r>
            <a:r>
              <a:rPr lang="de-DE" sz="800" dirty="0" err="1">
                <a:solidFill>
                  <a:schemeClr val="accent1"/>
                </a:solidFill>
              </a:rPr>
              <a:t>act</a:t>
            </a:r>
            <a:r>
              <a:rPr lang="de-DE" sz="800" dirty="0">
                <a:solidFill>
                  <a:schemeClr val="accent1"/>
                </a:solidFill>
              </a:rPr>
              <a:t> </a:t>
            </a:r>
            <a:r>
              <a:rPr lang="de-DE" sz="800" dirty="0" err="1">
                <a:solidFill>
                  <a:schemeClr val="accent1"/>
                </a:solidFill>
              </a:rPr>
              <a:t>Cleantech</a:t>
            </a:r>
            <a:r>
              <a:rPr lang="de-DE" sz="800" dirty="0">
                <a:solidFill>
                  <a:schemeClr val="accent1"/>
                </a:solidFill>
              </a:rPr>
              <a:t> Agentur Schweiz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734CD9DA-29F8-459C-8D55-165627630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2676"/>
            <a:ext cx="5447928" cy="542568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5188859-E725-4D10-956E-1E681B4796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432000" y="5938357"/>
            <a:ext cx="249120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2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515379" y="6449884"/>
            <a:ext cx="1513384" cy="137833"/>
          </a:xfrm>
        </p:spPr>
        <p:txBody>
          <a:bodyPr/>
          <a:lstStyle/>
          <a:p>
            <a:fld id="{89907790-DDB5-1548-926E-D9A27D9095A3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n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379" y="1592796"/>
            <a:ext cx="5508613" cy="3168352"/>
          </a:xfrm>
        </p:spPr>
        <p:txBody>
          <a:bodyPr anchor="ctr"/>
          <a:lstStyle>
            <a:lvl1pPr algn="l">
              <a:defRPr sz="8000"/>
            </a:lvl1pPr>
          </a:lstStyle>
          <a:p>
            <a:r>
              <a:rPr lang="de-CH" dirty="0"/>
              <a:t>Fragetext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521283" y="6453337"/>
            <a:ext cx="1513384" cy="137833"/>
          </a:xfrm>
        </p:spPr>
        <p:txBody>
          <a:bodyPr/>
          <a:lstStyle/>
          <a:p>
            <a:fld id="{85B19A80-F8C6-C04D-BAF0-3EE28DECE00A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C74A3E-8A3E-4CBE-8991-89C9E143B6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04112" y="1736725"/>
            <a:ext cx="2339926" cy="23403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89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Schlussformel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1360748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Optionaler Text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0957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15937" y="6522253"/>
            <a:ext cx="1513384" cy="137833"/>
          </a:xfrm>
        </p:spPr>
        <p:txBody>
          <a:bodyPr/>
          <a:lstStyle/>
          <a:p>
            <a:fld id="{C1E03405-F3F7-734B-8F9F-06496E8B86B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7" y="2096852"/>
            <a:ext cx="8352371" cy="2304255"/>
          </a:xfrm>
        </p:spPr>
        <p:txBody>
          <a:bodyPr anchor="ctr"/>
          <a:lstStyle>
            <a:lvl1pPr algn="l">
              <a:lnSpc>
                <a:spcPct val="92000"/>
              </a:lnSpc>
              <a:defRPr sz="6000" baseline="0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5085184"/>
            <a:ext cx="8352370" cy="900100"/>
          </a:xfrm>
        </p:spPr>
        <p:txBody>
          <a:bodyPr anchor="b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46993" y="6453336"/>
            <a:ext cx="1513384" cy="137833"/>
          </a:xfrm>
        </p:spPr>
        <p:txBody>
          <a:bodyPr/>
          <a:lstStyle/>
          <a:p>
            <a:fld id="{7249057B-4D7A-374D-8CC8-5608D1EC8023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892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Aft>
                <a:spcPts val="1200"/>
              </a:spcAft>
              <a:defRPr sz="2000" baseline="0"/>
            </a:lvl1pPr>
            <a:lvl2pPr>
              <a:spcBef>
                <a:spcPts val="1200"/>
              </a:spcBef>
              <a:defRPr sz="2000" baseline="0"/>
            </a:lvl2pPr>
            <a:lvl3pPr>
              <a:spcBef>
                <a:spcPts val="1200"/>
              </a:spcBef>
              <a:defRPr sz="2000" baseline="0"/>
            </a:lvl3pPr>
            <a:lvl4pPr>
              <a:spcBef>
                <a:spcPts val="1200"/>
              </a:spcBef>
              <a:defRPr sz="2000" baseline="0"/>
            </a:lvl4pPr>
            <a:lvl5pPr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/>
          <a:p>
            <a:fld id="{69F1E6CB-0F9E-374F-83F0-5A83CB8A8808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Aft>
                <a:spcPts val="1200"/>
              </a:spcAft>
              <a:defRPr sz="2000" baseline="0"/>
            </a:lvl1pPr>
            <a:lvl2pPr>
              <a:spcBef>
                <a:spcPts val="1200"/>
              </a:spcBef>
              <a:defRPr sz="2000" baseline="0"/>
            </a:lvl2pPr>
            <a:lvl3pPr>
              <a:spcBef>
                <a:spcPts val="1200"/>
              </a:spcBef>
              <a:defRPr sz="2000" baseline="0"/>
            </a:lvl3pPr>
            <a:lvl4pPr>
              <a:spcBef>
                <a:spcPts val="1200"/>
              </a:spcBef>
              <a:defRPr sz="2000" baseline="0"/>
            </a:lvl4pPr>
            <a:lvl5pPr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/>
          <a:p>
            <a:fld id="{3077C8E7-61EF-F24D-A1EA-97258AE44E7F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707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5378" y="1592796"/>
            <a:ext cx="5508000" cy="4584167"/>
          </a:xfrm>
        </p:spPr>
        <p:txBody>
          <a:bodyPr/>
          <a:lstStyle>
            <a:lvl1pPr>
              <a:spcAft>
                <a:spcPts val="1200"/>
              </a:spcAft>
              <a:defRPr sz="2000" baseline="0"/>
            </a:lvl1pPr>
            <a:lvl2pPr>
              <a:spcBef>
                <a:spcPts val="1200"/>
              </a:spcBef>
              <a:defRPr sz="2000" baseline="0"/>
            </a:lvl2pPr>
            <a:lvl3pPr>
              <a:spcBef>
                <a:spcPts val="1200"/>
              </a:spcBef>
              <a:defRPr sz="2000" baseline="0"/>
            </a:lvl3pPr>
            <a:lvl4pPr>
              <a:spcBef>
                <a:spcPts val="1200"/>
              </a:spcBef>
              <a:defRPr sz="2000" baseline="0"/>
            </a:lvl4pPr>
            <a:lvl5pPr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15378" y="6453337"/>
            <a:ext cx="1513384" cy="137833"/>
          </a:xfrm>
        </p:spPr>
        <p:txBody>
          <a:bodyPr/>
          <a:lstStyle/>
          <a:p>
            <a:fld id="{C1F4DB40-E828-9742-9B05-3C988B606B16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68063" y="1592795"/>
            <a:ext cx="5508000" cy="4584167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 baseline="0"/>
            </a:lvl1pPr>
            <a:lvl2pPr>
              <a:spcBef>
                <a:spcPts val="1200"/>
              </a:spcBef>
              <a:defRPr sz="2000" baseline="0"/>
            </a:lvl2pPr>
            <a:lvl3pPr>
              <a:spcBef>
                <a:spcPts val="1200"/>
              </a:spcBef>
              <a:defRPr sz="2000" baseline="0"/>
            </a:lvl3pPr>
            <a:lvl4pPr>
              <a:spcBef>
                <a:spcPts val="1200"/>
              </a:spcBef>
              <a:defRPr sz="2000" baseline="0"/>
            </a:lvl4pPr>
            <a:lvl5pPr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9469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Diagramm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3" cy="792087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15379" y="6453337"/>
            <a:ext cx="1513384" cy="137833"/>
          </a:xfrm>
        </p:spPr>
        <p:txBody>
          <a:bodyPr/>
          <a:lstStyle/>
          <a:p>
            <a:fld id="{974850B8-CD22-5941-9D34-7FC42E02FEC9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07868" y="1592795"/>
            <a:ext cx="6768195" cy="4584167"/>
          </a:xfrm>
        </p:spPr>
        <p:txBody>
          <a:bodyPr/>
          <a:lstStyle>
            <a:lvl1pPr>
              <a:lnSpc>
                <a:spcPct val="95000"/>
              </a:lnSpc>
              <a:spcAft>
                <a:spcPts val="1200"/>
              </a:spcAft>
              <a:defRPr sz="2000" baseline="0"/>
            </a:lvl1pPr>
            <a:lvl2pPr marL="288000">
              <a:lnSpc>
                <a:spcPct val="95000"/>
              </a:lnSpc>
              <a:spcBef>
                <a:spcPts val="1200"/>
              </a:spcBef>
              <a:defRPr sz="2000" baseline="0"/>
            </a:lvl2pPr>
          </a:lstStyle>
          <a:p>
            <a:pPr lvl="0"/>
            <a:r>
              <a:rPr lang="de-DE" dirty="0"/>
              <a:t>Diagramm einfügen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338E29-8DC7-421D-B7E6-DE58785114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5379" y="1592796"/>
            <a:ext cx="3816910" cy="4584167"/>
          </a:xfrm>
        </p:spPr>
        <p:txBody>
          <a:bodyPr/>
          <a:lstStyle>
            <a:lvl1pPr>
              <a:lnSpc>
                <a:spcPct val="95000"/>
              </a:lnSpc>
              <a:spcAft>
                <a:spcPts val="1200"/>
              </a:spcAft>
              <a:defRPr sz="2000" baseline="0"/>
            </a:lvl1pPr>
            <a:lvl2pPr>
              <a:lnSpc>
                <a:spcPct val="95000"/>
              </a:lnSpc>
              <a:spcBef>
                <a:spcPts val="1200"/>
              </a:spcBef>
              <a:defRPr sz="2000" baseline="0"/>
            </a:lvl2pPr>
            <a:lvl3pPr>
              <a:lnSpc>
                <a:spcPct val="95000"/>
              </a:lnSpc>
              <a:spcBef>
                <a:spcPts val="1200"/>
              </a:spcBef>
              <a:defRPr sz="2000" baseline="0"/>
            </a:lvl3pPr>
            <a:lvl4pPr>
              <a:lnSpc>
                <a:spcPct val="95000"/>
              </a:lnSpc>
              <a:spcBef>
                <a:spcPts val="1200"/>
              </a:spcBef>
              <a:defRPr sz="2000" baseline="0"/>
            </a:lvl4pPr>
            <a:lvl5pPr>
              <a:lnSpc>
                <a:spcPct val="95000"/>
              </a:lnSpc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939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Inhalt und Diagram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3" cy="792087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15379" y="6453337"/>
            <a:ext cx="1513384" cy="137833"/>
          </a:xfrm>
        </p:spPr>
        <p:txBody>
          <a:bodyPr/>
          <a:lstStyle/>
          <a:p>
            <a:fld id="{C95893C1-2ED2-6545-8CD5-7B2D554999C8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07868" y="1592795"/>
            <a:ext cx="6768195" cy="4584167"/>
          </a:xfrm>
        </p:spPr>
        <p:txBody>
          <a:bodyPr/>
          <a:lstStyle>
            <a:lvl1pPr>
              <a:lnSpc>
                <a:spcPct val="95000"/>
              </a:lnSpc>
              <a:spcAft>
                <a:spcPts val="1200"/>
              </a:spcAft>
              <a:defRPr sz="2000" baseline="0"/>
            </a:lvl1pPr>
            <a:lvl2pPr>
              <a:lnSpc>
                <a:spcPct val="95000"/>
              </a:lnSpc>
              <a:spcBef>
                <a:spcPts val="1200"/>
              </a:spcBef>
              <a:defRPr sz="2000" baseline="0"/>
            </a:lvl2pPr>
          </a:lstStyle>
          <a:p>
            <a:pPr lvl="0"/>
            <a:r>
              <a:rPr lang="de-DE" dirty="0"/>
              <a:t>Diagramm einfügen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338E29-8DC7-421D-B7E6-DE58785114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5379" y="1592796"/>
            <a:ext cx="3816910" cy="4584167"/>
          </a:xfrm>
        </p:spPr>
        <p:txBody>
          <a:bodyPr/>
          <a:lstStyle>
            <a:lvl1pPr>
              <a:lnSpc>
                <a:spcPct val="95000"/>
              </a:lnSpc>
              <a:spcAft>
                <a:spcPts val="1200"/>
              </a:spcAft>
              <a:defRPr sz="2000" baseline="0"/>
            </a:lvl1pPr>
            <a:lvl2pPr>
              <a:lnSpc>
                <a:spcPct val="95000"/>
              </a:lnSpc>
              <a:spcBef>
                <a:spcPts val="1200"/>
              </a:spcBef>
              <a:defRPr sz="2000" baseline="0"/>
            </a:lvl2pPr>
            <a:lvl3pPr>
              <a:lnSpc>
                <a:spcPct val="95000"/>
              </a:lnSpc>
              <a:spcBef>
                <a:spcPts val="1200"/>
              </a:spcBef>
              <a:defRPr sz="2000" baseline="0"/>
            </a:lvl3pPr>
            <a:lvl4pPr>
              <a:lnSpc>
                <a:spcPct val="95000"/>
              </a:lnSpc>
              <a:spcBef>
                <a:spcPts val="1200"/>
              </a:spcBef>
              <a:defRPr sz="2000" baseline="0"/>
            </a:lvl4pPr>
            <a:lvl5pPr>
              <a:lnSpc>
                <a:spcPct val="95000"/>
              </a:lnSpc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3895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5502591" cy="703919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09970" y="6453336"/>
            <a:ext cx="1513384" cy="137833"/>
          </a:xfrm>
        </p:spPr>
        <p:txBody>
          <a:bodyPr/>
          <a:lstStyle/>
          <a:p>
            <a:fld id="{23DA3844-2D6B-2141-AE70-2BE67C165B37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70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420136A2-94ED-4259-8313-99796AB7C3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8063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6895021-9A68-489A-BC48-C55B46F7CD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8063" y="440669"/>
            <a:ext cx="5508001" cy="703919"/>
          </a:xfrm>
        </p:spPr>
        <p:txBody>
          <a:bodyPr/>
          <a:lstStyle>
            <a:lvl1pPr>
              <a:lnSpc>
                <a:spcPct val="100000"/>
              </a:lnSpc>
              <a:defRPr sz="3000" baseline="0"/>
            </a:lvl1pPr>
          </a:lstStyle>
          <a:p>
            <a:pPr lvl="0"/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264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03919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09969" y="6453337"/>
            <a:ext cx="1513384" cy="137833"/>
          </a:xfrm>
        </p:spPr>
        <p:txBody>
          <a:bodyPr/>
          <a:lstStyle/>
          <a:p>
            <a:fld id="{B26744AD-F47F-BF46-97C7-DDCE876958DC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69" y="1196752"/>
            <a:ext cx="11166093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920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5379" y="1592796"/>
            <a:ext cx="11160684" cy="4584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15379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6DB47883-15D9-5147-B7D1-823E7BD8800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59" r:id="rId3"/>
    <p:sldLayoutId id="2147483674" r:id="rId4"/>
    <p:sldLayoutId id="2147483666" r:id="rId5"/>
    <p:sldLayoutId id="2147483668" r:id="rId6"/>
    <p:sldLayoutId id="2147483678" r:id="rId7"/>
    <p:sldLayoutId id="2147483667" r:id="rId8"/>
    <p:sldLayoutId id="2147483665" r:id="rId9"/>
    <p:sldLayoutId id="2147483663" r:id="rId10"/>
    <p:sldLayoutId id="2147483673" r:id="rId11"/>
    <p:sldLayoutId id="2147483671" r:id="rId12"/>
    <p:sldLayoutId id="2147483664" r:id="rId1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05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05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05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05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CB517-74A9-0B4E-27BB-028E988B3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B5762B4-014D-767B-2329-6B6BC5384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512677"/>
            <a:ext cx="5832648" cy="2550336"/>
          </a:xfrm>
        </p:spPr>
        <p:txBody>
          <a:bodyPr anchor="t">
            <a:normAutofit fontScale="90000"/>
          </a:bodyPr>
          <a:lstStyle/>
          <a:p>
            <a:r>
              <a:rPr lang="de-CH" sz="3400" noProof="0" dirty="0"/>
              <a:t>PEIK-Energieberatung</a:t>
            </a:r>
            <a:r>
              <a:rPr lang="de-CH" sz="3400" dirty="0" err="1"/>
              <a:t>sbericht</a:t>
            </a:r>
            <a:br>
              <a:rPr lang="de-CH" sz="3400" noProof="0" dirty="0"/>
            </a:br>
            <a:br>
              <a:rPr lang="de-CH" sz="3400" noProof="0" dirty="0"/>
            </a:br>
            <a:r>
              <a:rPr lang="de-CH" sz="3400" noProof="0" dirty="0"/>
              <a:t>Wir unterstützen Sie beim Energiesparen</a:t>
            </a:r>
            <a:br>
              <a:rPr lang="de-CH" sz="3400" noProof="0" dirty="0"/>
            </a:br>
            <a:br>
              <a:rPr lang="de-CH" sz="3400" noProof="0" dirty="0"/>
            </a:br>
            <a:r>
              <a:rPr lang="de-CH" sz="3100" noProof="0" dirty="0"/>
              <a:t>Muster AG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CA6054E-1671-F904-7922-5866B7C62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572725"/>
            <a:ext cx="5580062" cy="100840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Vorname Name</a:t>
            </a:r>
            <a:r>
              <a:rPr lang="de-CH" noProof="0" dirty="0"/>
              <a:t>, </a:t>
            </a:r>
            <a:r>
              <a:rPr lang="de-CH" dirty="0"/>
              <a:t>Energieberater</a:t>
            </a:r>
            <a:endParaRPr lang="de-CH" noProof="0" dirty="0"/>
          </a:p>
          <a:p>
            <a:pPr>
              <a:spcAft>
                <a:spcPts val="600"/>
              </a:spcAft>
            </a:pPr>
            <a:r>
              <a:rPr lang="de-CH" noProof="0" dirty="0"/>
              <a:t>Ort, Datum</a:t>
            </a:r>
          </a:p>
          <a:p>
            <a:pPr>
              <a:spcAft>
                <a:spcPts val="600"/>
              </a:spcAft>
            </a:pPr>
            <a:endParaRPr lang="de-CH" dirty="0"/>
          </a:p>
          <a:p>
            <a:pPr>
              <a:spcAft>
                <a:spcPts val="600"/>
              </a:spcAft>
            </a:pPr>
            <a:endParaRPr lang="de-CH" noProof="0" dirty="0"/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47E2D632-3F4C-279D-B417-5919928753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" b="2531"/>
          <a:stretch/>
        </p:blipFill>
        <p:spPr/>
      </p:pic>
    </p:spTree>
    <p:extLst>
      <p:ext uri="{BB962C8B-B14F-4D97-AF65-F5344CB8AC3E}">
        <p14:creationId xmlns:p14="http://schemas.microsoft.com/office/powerpoint/2010/main" val="1407441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>
                <a:solidFill>
                  <a:schemeClr val="bg1"/>
                </a:solidFill>
              </a:rPr>
              <a:t>Mittelfristig rentable Massnahmen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3F2BC4F8-2F8B-FEF0-1AA8-78EC75F9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4925" y="6453337"/>
            <a:ext cx="1513384" cy="137833"/>
          </a:xfrm>
        </p:spPr>
        <p:txBody>
          <a:bodyPr/>
          <a:lstStyle/>
          <a:p>
            <a:fld id="{6CC0F1F6-3D63-DB40-81CB-27D9BDE48534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2A948FB0-A673-FA84-291A-54BFAAA6B841}"/>
              </a:ext>
            </a:extLst>
          </p:cNvPr>
          <p:cNvSpPr txBox="1">
            <a:spLocks/>
          </p:cNvSpPr>
          <p:nvPr/>
        </p:nvSpPr>
        <p:spPr>
          <a:xfrm>
            <a:off x="499747" y="1412776"/>
            <a:ext cx="9861365" cy="46805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e-CH" sz="2000" b="0" dirty="0">
              <a:solidFill>
                <a:schemeClr val="tx1"/>
              </a:solidFill>
            </a:endParaRPr>
          </a:p>
          <a:p>
            <a:pPr marL="144000" lvl="1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</a:pPr>
            <a:endParaRPr lang="de-CH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66603DA-2F85-CF69-B5F6-E515AE884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732590"/>
              </p:ext>
            </p:extLst>
          </p:nvPr>
        </p:nvGraphicFramePr>
        <p:xfrm>
          <a:off x="1022069" y="1829784"/>
          <a:ext cx="8818347" cy="3831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2123">
                  <a:extLst>
                    <a:ext uri="{9D8B030D-6E8A-4147-A177-3AD203B41FA5}">
                      <a16:colId xmlns:a16="http://schemas.microsoft.com/office/drawing/2014/main" val="199935173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64539756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80949468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935525227"/>
                    </a:ext>
                  </a:extLst>
                </a:gridCol>
              </a:tblGrid>
              <a:tr h="663112"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Massnahme</a:t>
                      </a:r>
                      <a:endParaRPr lang="en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Einsparung CHF/Jahr</a:t>
                      </a:r>
                      <a:endParaRPr lang="en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Investition CHF</a:t>
                      </a:r>
                      <a:endParaRPr lang="en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Payback Jahre</a:t>
                      </a:r>
                      <a:endParaRPr lang="en-CH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891708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25359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616129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1903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065477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30D6F814-175E-41C4-1E02-81043B8EB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0656" y="26683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2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59563D-A5B1-F3EA-9B4E-1D0BA21F6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368001-7E2F-EB31-D43F-708D9D859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>
                <a:solidFill>
                  <a:schemeClr val="bg1"/>
                </a:solidFill>
              </a:rPr>
              <a:t>Qualitativ beurteilte Massnahmen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F2EBCA-63FB-6535-5D25-193BC3BB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9A540731-FD36-E14C-9614-F4E4FC72B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4925" y="6453337"/>
            <a:ext cx="1513384" cy="137833"/>
          </a:xfrm>
        </p:spPr>
        <p:txBody>
          <a:bodyPr/>
          <a:lstStyle/>
          <a:p>
            <a:fld id="{6CC0F1F6-3D63-DB40-81CB-27D9BDE48534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1A590B03-93F5-B510-2EC7-CA3BCFF04C9A}"/>
              </a:ext>
            </a:extLst>
          </p:cNvPr>
          <p:cNvSpPr txBox="1">
            <a:spLocks/>
          </p:cNvSpPr>
          <p:nvPr/>
        </p:nvSpPr>
        <p:spPr>
          <a:xfrm>
            <a:off x="499747" y="1412776"/>
            <a:ext cx="9861365" cy="46805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e-CH" sz="2000" b="0" dirty="0">
              <a:solidFill>
                <a:schemeClr val="tx1"/>
              </a:solidFill>
            </a:endParaRPr>
          </a:p>
          <a:p>
            <a:pPr marL="144000" lvl="1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</a:pPr>
            <a:endParaRPr lang="de-CH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2DA3B99-708D-A27D-5D6D-F20DA9160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732590"/>
              </p:ext>
            </p:extLst>
          </p:nvPr>
        </p:nvGraphicFramePr>
        <p:xfrm>
          <a:off x="1022069" y="1829784"/>
          <a:ext cx="8818347" cy="3831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2123">
                  <a:extLst>
                    <a:ext uri="{9D8B030D-6E8A-4147-A177-3AD203B41FA5}">
                      <a16:colId xmlns:a16="http://schemas.microsoft.com/office/drawing/2014/main" val="199935173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64539756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80949468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935525227"/>
                    </a:ext>
                  </a:extLst>
                </a:gridCol>
              </a:tblGrid>
              <a:tr h="663112"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Massnahme</a:t>
                      </a:r>
                      <a:endParaRPr lang="en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Einsparung CHF/Jahr</a:t>
                      </a:r>
                      <a:endParaRPr lang="en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Investition CHF</a:t>
                      </a:r>
                      <a:endParaRPr lang="en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Payback Jahre</a:t>
                      </a:r>
                      <a:endParaRPr lang="en-CH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891708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25359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616129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1903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065477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1B4F54BE-5A2B-6B8A-C0F6-D1447AE41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0656" y="26683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5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2101A-FF8A-5CDF-F49C-2769D91F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Sofort/Kurzfristige/Mittelfristige Massnahme im Detail</a:t>
            </a:r>
            <a:endParaRPr lang="en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7A579A-A204-B0F1-3131-120A7B32B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/>
              <a:t>Beobachtung: </a:t>
            </a:r>
            <a:r>
              <a:rPr lang="de-DE" dirty="0"/>
              <a:t>Ein Elektroboiler 120 Liter wird selten benötigt, ist elektrisch beheizt, alt und die BWW-Leitung ist nur 15 m entfernt, ohne Wanddurchbrüche machen zu müssen</a:t>
            </a:r>
            <a:endParaRPr lang="de-CH" dirty="0"/>
          </a:p>
          <a:p>
            <a:r>
              <a:rPr lang="de-CH" b="1" dirty="0"/>
              <a:t>Aktion: </a:t>
            </a:r>
            <a:r>
              <a:rPr lang="de-DE" dirty="0"/>
              <a:t>Der Boiler wird demontiert, eine BWW-Leitung gezogen und der Waschtrog ans bestehende Netz angebaut</a:t>
            </a:r>
            <a:endParaRPr lang="de-CH" dirty="0"/>
          </a:p>
          <a:p>
            <a:r>
              <a:rPr lang="de-CH" b="1" dirty="0"/>
              <a:t>Umsetzungsempfehlung: </a:t>
            </a:r>
            <a:r>
              <a:rPr lang="de-DE" dirty="0"/>
              <a:t>Offerte von Installateur oder</a:t>
            </a:r>
          </a:p>
          <a:p>
            <a:r>
              <a:rPr lang="de-DE" dirty="0"/>
              <a:t>Fachbetrieb einholen</a:t>
            </a:r>
            <a:endParaRPr lang="de-CH" b="1" dirty="0"/>
          </a:p>
          <a:p>
            <a:endParaRPr lang="de-CH" b="1" dirty="0"/>
          </a:p>
          <a:p>
            <a:r>
              <a:rPr lang="de-CH" b="1" dirty="0"/>
              <a:t>Investition: </a:t>
            </a:r>
            <a:r>
              <a:rPr lang="de-CH" dirty="0"/>
              <a:t>2’000 CHF          </a:t>
            </a:r>
            <a:r>
              <a:rPr lang="de-CH" b="1" dirty="0"/>
              <a:t>Payback: </a:t>
            </a:r>
            <a:r>
              <a:rPr lang="de-CH" dirty="0"/>
              <a:t>6.6 Jahre</a:t>
            </a:r>
          </a:p>
          <a:p>
            <a:r>
              <a:rPr lang="de-CH" b="1" dirty="0"/>
              <a:t>Energieträger: </a:t>
            </a:r>
            <a:r>
              <a:rPr lang="de-CH" dirty="0"/>
              <a:t>Elektrizität</a:t>
            </a:r>
          </a:p>
          <a:p>
            <a:r>
              <a:rPr lang="de-CH" b="1" dirty="0"/>
              <a:t>Einsparungen: </a:t>
            </a:r>
            <a:r>
              <a:rPr lang="de-CH" dirty="0"/>
              <a:t>2’000 kWh/Jahr, 302 CHF/Jahr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7BEA6C-00F7-B5F8-9733-FBAB49598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E6CB-0F9E-374F-83F0-5A83CB8A8808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2F66FB-CFAD-1680-A925-2EB93E6B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8" name="Grafik 7" descr="Ein Bild, das Im Haus, Wand, Pfeife Flöte Rohr, Decke enthält.&#10;&#10;KI-generierte Inhalte können fehlerhaft sein.">
            <a:extLst>
              <a:ext uri="{FF2B5EF4-FFF2-40B4-BE49-F238E27FC236}">
                <a16:creationId xmlns:a16="http://schemas.microsoft.com/office/drawing/2014/main" id="{C09A918F-8D15-07A1-D218-3B69B193A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3068960"/>
            <a:ext cx="4525006" cy="295316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A710884-2E89-CE8C-784F-EE5B6BB220AD}"/>
              </a:ext>
            </a:extLst>
          </p:cNvPr>
          <p:cNvSpPr txBox="1"/>
          <p:nvPr/>
        </p:nvSpPr>
        <p:spPr>
          <a:xfrm>
            <a:off x="536484" y="163670"/>
            <a:ext cx="97210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1400" dirty="0">
                <a:solidFill>
                  <a:srgbClr val="FF0000"/>
                </a:solidFill>
              </a:rPr>
              <a:t>Beispiel</a:t>
            </a:r>
            <a:endParaRPr lang="en-CH" sz="1400" dirty="0">
              <a:solidFill>
                <a:srgbClr val="FF0000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F16C40F-2806-981A-93CD-1628A24D1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0656" y="26683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66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0D31C-2C73-4891-924B-D3B8CBDBB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641" y="2546902"/>
            <a:ext cx="11160126" cy="2304255"/>
          </a:xfrm>
        </p:spPr>
        <p:txBody>
          <a:bodyPr/>
          <a:lstStyle/>
          <a:p>
            <a:r>
              <a:rPr lang="de-CH" sz="6000" noProof="0" dirty="0"/>
              <a:t>Nächste Schritte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0B952E-189A-4DF4-AAC7-6C0A8A26B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noProof="0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8EA97D-9FE8-448B-9C59-DD0B12BB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F9EF-C7C2-E14C-8925-CF616491F56D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7238F8-517D-4996-8D98-98739116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7" name="Inhaltsplatzhalter 8" descr="Tanzschritte Silhouette">
            <a:extLst>
              <a:ext uri="{FF2B5EF4-FFF2-40B4-BE49-F238E27FC236}">
                <a16:creationId xmlns:a16="http://schemas.microsoft.com/office/drawing/2014/main" id="{6F28E870-0FB2-29C5-6D66-6500BE2F8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4512" y="314722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54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>
                <a:solidFill>
                  <a:srgbClr val="293F60"/>
                </a:solidFill>
                <a:latin typeface="Arial"/>
                <a:cs typeface="Arial"/>
              </a:rPr>
              <a:t>Fördermöglichkeiten</a:t>
            </a:r>
            <a:endParaRPr lang="de-CH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BB038-ED1F-4F80-A77D-FB609B5E0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de-CH" sz="2000" dirty="0">
                <a:solidFill>
                  <a:schemeClr val="tx1"/>
                </a:solidFill>
              </a:rPr>
              <a:t>Für die Umsetzung der Massnahmen kann eine Vielzahl von verschiedenen Förder</a:t>
            </a:r>
            <a:r>
              <a:rPr lang="de-CH" dirty="0">
                <a:solidFill>
                  <a:schemeClr val="tx1"/>
                </a:solidFill>
              </a:rPr>
              <a:t>möglichkeiten in Anspruch genommen werden</a:t>
            </a:r>
            <a:endParaRPr lang="de-CH" sz="20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CH" sz="2000" dirty="0">
                <a:solidFill>
                  <a:schemeClr val="tx1"/>
                </a:solidFill>
              </a:rPr>
              <a:t>Eine grosse Datenbank mit Förderprogrammen finden Sie auf www.energiefranken.ch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endParaRPr lang="de-CH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CH" sz="2000" dirty="0">
                <a:solidFill>
                  <a:schemeClr val="tx1"/>
                </a:solidFill>
              </a:rPr>
              <a:t>Für einzelne Massnah</a:t>
            </a:r>
            <a:r>
              <a:rPr lang="de-CH" dirty="0">
                <a:solidFill>
                  <a:schemeClr val="tx1"/>
                </a:solidFill>
              </a:rPr>
              <a:t>men in diesem Bericht können folgende Angebote genutzt werden: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de-CH" noProof="0" dirty="0">
                <a:solidFill>
                  <a:schemeClr val="tx1"/>
                </a:solidFill>
              </a:rPr>
              <a:t>PVA: </a:t>
            </a:r>
            <a:r>
              <a:rPr lang="de-CH" noProof="0" dirty="0" err="1">
                <a:solidFill>
                  <a:schemeClr val="tx1"/>
                </a:solidFill>
              </a:rPr>
              <a:t>Pronovo</a:t>
            </a:r>
            <a:r>
              <a:rPr lang="de-CH" dirty="0">
                <a:solidFill>
                  <a:schemeClr val="tx1"/>
                </a:solidFill>
              </a:rPr>
              <a:t>: https://pronovo.ch/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de-CH" dirty="0">
                <a:solidFill>
                  <a:schemeClr val="tx1"/>
                </a:solidFill>
              </a:rPr>
              <a:t>Warmwasserkollektoren: Energiefranken: https://www.energiefranken.ch/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de-CH" dirty="0">
                <a:solidFill>
                  <a:schemeClr val="tx1"/>
                </a:solidFill>
              </a:rPr>
              <a:t>Wärmepumpenboiler: Energiefranken: https://www.energiefranken.ch/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de-CH" dirty="0">
                <a:solidFill>
                  <a:schemeClr val="tx1"/>
                </a:solidFill>
              </a:rPr>
              <a:t>Sonnenkollektoren: Es gibt evtl. Förderung vom Gebäudeprogramm</a:t>
            </a:r>
            <a:endParaRPr lang="de-CH" noProof="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de-CH" sz="2000" dirty="0">
              <a:solidFill>
                <a:schemeClr val="tx1"/>
              </a:solidFill>
            </a:endParaRPr>
          </a:p>
          <a:p>
            <a:pPr lvl="1"/>
            <a:endParaRPr lang="de-CH" sz="2000" noProof="0" dirty="0">
              <a:solidFill>
                <a:schemeClr val="tx1"/>
              </a:solidFill>
            </a:endParaRPr>
          </a:p>
          <a:p>
            <a:pPr lvl="1"/>
            <a:endParaRPr lang="de-CH" sz="2000" noProof="0" dirty="0">
              <a:solidFill>
                <a:schemeClr val="tx1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F51F-8DA7-7046-9A89-5218648526B8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10" name="Inhaltsplatzhalter 8">
            <a:extLst>
              <a:ext uri="{FF2B5EF4-FFF2-40B4-BE49-F238E27FC236}">
                <a16:creationId xmlns:a16="http://schemas.microsoft.com/office/drawing/2014/main" id="{7F5CB88B-CF7E-67F6-DC01-F3E70A113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76520" y="206712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84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42F40-6308-983F-0370-1CC53753C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B802DE-7324-D1EA-FCF5-5A9D80152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Nächste Schritte</a:t>
            </a:r>
            <a:endParaRPr lang="de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F2EEB0-0762-50A9-8C1D-89D5D7EC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F51F-8DA7-7046-9A89-5218648526B8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8B58FF-ACA7-34CA-272B-DFED3E7DD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296AA8-EAC0-1BAB-905A-16F90A8C34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07868" y="1563272"/>
            <a:ext cx="6768195" cy="4613690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CH" sz="2000" dirty="0">
                <a:solidFill>
                  <a:schemeClr val="tx1"/>
                </a:solidFill>
              </a:rPr>
              <a:t>Es ist sehr empfehlenswert die kurzfristigen Massnahmen schnellstmöglich umzusetzen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CH" dirty="0">
                <a:solidFill>
                  <a:schemeClr val="tx1"/>
                </a:solidFill>
              </a:rPr>
              <a:t>Fördermöglichkeiten anfragen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CH" dirty="0">
                <a:solidFill>
                  <a:schemeClr val="tx1"/>
                </a:solidFill>
              </a:rPr>
              <a:t>Et </a:t>
            </a:r>
            <a:r>
              <a:rPr lang="de-CH" dirty="0" err="1">
                <a:solidFill>
                  <a:schemeClr val="tx1"/>
                </a:solidFill>
              </a:rPr>
              <a:t>cetera</a:t>
            </a:r>
            <a:endParaRPr lang="de-CH" sz="20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de-CH" sz="2000" noProof="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de-CH" sz="2000" dirty="0">
              <a:solidFill>
                <a:schemeClr val="tx1"/>
              </a:solidFill>
            </a:endParaRPr>
          </a:p>
          <a:p>
            <a:pPr lvl="1"/>
            <a:endParaRPr lang="de-CH" sz="2000" noProof="0" dirty="0">
              <a:solidFill>
                <a:schemeClr val="tx1"/>
              </a:solidFill>
            </a:endParaRPr>
          </a:p>
          <a:p>
            <a:pPr lvl="1"/>
            <a:endParaRPr lang="de-CH" sz="2000" noProof="0" dirty="0">
              <a:solidFill>
                <a:schemeClr val="tx1"/>
              </a:solidFill>
            </a:endParaRPr>
          </a:p>
        </p:txBody>
      </p:sp>
      <p:pic>
        <p:nvPicPr>
          <p:cNvPr id="8" name="Inhaltsplatzhalter 7" descr="Ein Bild, das Person, Kleidung, Im Haus, Tastatur enthält.&#10;&#10;Automatisch generierte Beschreibung">
            <a:extLst>
              <a:ext uri="{FF2B5EF4-FFF2-40B4-BE49-F238E27FC236}">
                <a16:creationId xmlns:a16="http://schemas.microsoft.com/office/drawing/2014/main" id="{5AE5DCDB-8D3F-B599-1C1D-3BC23BE0D557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24"/>
          <a:stretch/>
        </p:blipFill>
        <p:spPr>
          <a:xfrm>
            <a:off x="515938" y="1563272"/>
            <a:ext cx="3815792" cy="4584166"/>
          </a:xfrm>
        </p:spPr>
      </p:pic>
      <p:pic>
        <p:nvPicPr>
          <p:cNvPr id="9" name="Inhaltsplatzhalter 8" descr="Tanzschritte Silhouette">
            <a:extLst>
              <a:ext uri="{FF2B5EF4-FFF2-40B4-BE49-F238E27FC236}">
                <a16:creationId xmlns:a16="http://schemas.microsoft.com/office/drawing/2014/main" id="{D1D48708-59D7-B66E-131E-0236F02FB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04512" y="314722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92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0AD13-05C2-49A3-9AD5-CE047273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noProof="0" dirty="0"/>
              <a:t>Fragen?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A6D2E6-F075-4875-AF6F-477F13306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6E50-9D6E-BC4C-B6CB-4E6A6CDBDB26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082433-EBD5-4E22-A17A-8923B96A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E9DF2D3-CF39-49E8-BFE2-F6EF8B01BBA1}"/>
              </a:ext>
            </a:extLst>
          </p:cNvPr>
          <p:cNvGrpSpPr/>
          <p:nvPr/>
        </p:nvGrpSpPr>
        <p:grpSpPr>
          <a:xfrm>
            <a:off x="7372266" y="1942762"/>
            <a:ext cx="1736947" cy="1719578"/>
            <a:chOff x="550863" y="1093788"/>
            <a:chExt cx="3492500" cy="3457575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115C22E-65BE-4FAF-90C2-C4A7CC9EA5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1026" y="2803526"/>
              <a:ext cx="717550" cy="719138"/>
            </a:xfrm>
            <a:custGeom>
              <a:avLst/>
              <a:gdLst>
                <a:gd name="T0" fmla="*/ 0 w 750"/>
                <a:gd name="T1" fmla="*/ 375 h 751"/>
                <a:gd name="T2" fmla="*/ 0 w 750"/>
                <a:gd name="T3" fmla="*/ 375 h 751"/>
                <a:gd name="T4" fmla="*/ 375 w 750"/>
                <a:gd name="T5" fmla="*/ 751 h 751"/>
                <a:gd name="T6" fmla="*/ 750 w 750"/>
                <a:gd name="T7" fmla="*/ 375 h 751"/>
                <a:gd name="T8" fmla="*/ 375 w 750"/>
                <a:gd name="T9" fmla="*/ 0 h 751"/>
                <a:gd name="T10" fmla="*/ 0 w 750"/>
                <a:gd name="T11" fmla="*/ 375 h 751"/>
                <a:gd name="T12" fmla="*/ 375 w 750"/>
                <a:gd name="T13" fmla="*/ 67 h 751"/>
                <a:gd name="T14" fmla="*/ 375 w 750"/>
                <a:gd name="T15" fmla="*/ 67 h 751"/>
                <a:gd name="T16" fmla="*/ 683 w 750"/>
                <a:gd name="T17" fmla="*/ 375 h 751"/>
                <a:gd name="T18" fmla="*/ 375 w 750"/>
                <a:gd name="T19" fmla="*/ 683 h 751"/>
                <a:gd name="T20" fmla="*/ 67 w 750"/>
                <a:gd name="T21" fmla="*/ 375 h 751"/>
                <a:gd name="T22" fmla="*/ 375 w 750"/>
                <a:gd name="T23" fmla="*/ 67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0" h="751">
                  <a:moveTo>
                    <a:pt x="0" y="375"/>
                  </a:moveTo>
                  <a:lnTo>
                    <a:pt x="0" y="375"/>
                  </a:lnTo>
                  <a:cubicBezTo>
                    <a:pt x="0" y="582"/>
                    <a:pt x="168" y="751"/>
                    <a:pt x="375" y="751"/>
                  </a:cubicBezTo>
                  <a:cubicBezTo>
                    <a:pt x="582" y="751"/>
                    <a:pt x="750" y="582"/>
                    <a:pt x="750" y="375"/>
                  </a:cubicBezTo>
                  <a:cubicBezTo>
                    <a:pt x="750" y="168"/>
                    <a:pt x="582" y="0"/>
                    <a:pt x="375" y="0"/>
                  </a:cubicBezTo>
                  <a:cubicBezTo>
                    <a:pt x="168" y="0"/>
                    <a:pt x="0" y="168"/>
                    <a:pt x="0" y="375"/>
                  </a:cubicBezTo>
                  <a:close/>
                  <a:moveTo>
                    <a:pt x="375" y="67"/>
                  </a:moveTo>
                  <a:lnTo>
                    <a:pt x="375" y="67"/>
                  </a:lnTo>
                  <a:cubicBezTo>
                    <a:pt x="545" y="67"/>
                    <a:pt x="683" y="205"/>
                    <a:pt x="683" y="375"/>
                  </a:cubicBezTo>
                  <a:cubicBezTo>
                    <a:pt x="683" y="545"/>
                    <a:pt x="545" y="683"/>
                    <a:pt x="375" y="683"/>
                  </a:cubicBezTo>
                  <a:cubicBezTo>
                    <a:pt x="205" y="683"/>
                    <a:pt x="67" y="545"/>
                    <a:pt x="67" y="375"/>
                  </a:cubicBezTo>
                  <a:cubicBezTo>
                    <a:pt x="67" y="205"/>
                    <a:pt x="205" y="67"/>
                    <a:pt x="375" y="67"/>
                  </a:cubicBez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CFC73D41-0911-45D5-A274-4F8CC4182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3573463"/>
              <a:ext cx="1123950" cy="977900"/>
            </a:xfrm>
            <a:custGeom>
              <a:avLst/>
              <a:gdLst>
                <a:gd name="T0" fmla="*/ 772 w 1175"/>
                <a:gd name="T1" fmla="*/ 0 h 1021"/>
                <a:gd name="T2" fmla="*/ 772 w 1175"/>
                <a:gd name="T3" fmla="*/ 0 h 1021"/>
                <a:gd name="T4" fmla="*/ 402 w 1175"/>
                <a:gd name="T5" fmla="*/ 0 h 1021"/>
                <a:gd name="T6" fmla="*/ 0 w 1175"/>
                <a:gd name="T7" fmla="*/ 403 h 1021"/>
                <a:gd name="T8" fmla="*/ 0 w 1175"/>
                <a:gd name="T9" fmla="*/ 1021 h 1021"/>
                <a:gd name="T10" fmla="*/ 67 w 1175"/>
                <a:gd name="T11" fmla="*/ 1021 h 1021"/>
                <a:gd name="T12" fmla="*/ 67 w 1175"/>
                <a:gd name="T13" fmla="*/ 403 h 1021"/>
                <a:gd name="T14" fmla="*/ 402 w 1175"/>
                <a:gd name="T15" fmla="*/ 67 h 1021"/>
                <a:gd name="T16" fmla="*/ 772 w 1175"/>
                <a:gd name="T17" fmla="*/ 67 h 1021"/>
                <a:gd name="T18" fmla="*/ 1108 w 1175"/>
                <a:gd name="T19" fmla="*/ 403 h 1021"/>
                <a:gd name="T20" fmla="*/ 1108 w 1175"/>
                <a:gd name="T21" fmla="*/ 1021 h 1021"/>
                <a:gd name="T22" fmla="*/ 1175 w 1175"/>
                <a:gd name="T23" fmla="*/ 1021 h 1021"/>
                <a:gd name="T24" fmla="*/ 1175 w 1175"/>
                <a:gd name="T25" fmla="*/ 403 h 1021"/>
                <a:gd name="T26" fmla="*/ 772 w 1175"/>
                <a:gd name="T27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5" h="1021">
                  <a:moveTo>
                    <a:pt x="772" y="0"/>
                  </a:moveTo>
                  <a:lnTo>
                    <a:pt x="772" y="0"/>
                  </a:lnTo>
                  <a:lnTo>
                    <a:pt x="402" y="0"/>
                  </a:lnTo>
                  <a:cubicBezTo>
                    <a:pt x="180" y="0"/>
                    <a:pt x="0" y="181"/>
                    <a:pt x="0" y="403"/>
                  </a:cubicBezTo>
                  <a:lnTo>
                    <a:pt x="0" y="1021"/>
                  </a:lnTo>
                  <a:lnTo>
                    <a:pt x="67" y="1021"/>
                  </a:lnTo>
                  <a:lnTo>
                    <a:pt x="67" y="403"/>
                  </a:lnTo>
                  <a:cubicBezTo>
                    <a:pt x="67" y="218"/>
                    <a:pt x="217" y="67"/>
                    <a:pt x="402" y="67"/>
                  </a:cubicBezTo>
                  <a:lnTo>
                    <a:pt x="772" y="67"/>
                  </a:lnTo>
                  <a:cubicBezTo>
                    <a:pt x="957" y="67"/>
                    <a:pt x="1108" y="218"/>
                    <a:pt x="1108" y="403"/>
                  </a:cubicBezTo>
                  <a:lnTo>
                    <a:pt x="1108" y="1021"/>
                  </a:lnTo>
                  <a:lnTo>
                    <a:pt x="1175" y="1021"/>
                  </a:lnTo>
                  <a:lnTo>
                    <a:pt x="1175" y="403"/>
                  </a:lnTo>
                  <a:cubicBezTo>
                    <a:pt x="1175" y="181"/>
                    <a:pt x="994" y="0"/>
                    <a:pt x="772" y="0"/>
                  </a:cubicBez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7036DC03-C9DC-42FF-8F3D-2463124DD0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76" y="2803526"/>
              <a:ext cx="717550" cy="719138"/>
            </a:xfrm>
            <a:custGeom>
              <a:avLst/>
              <a:gdLst>
                <a:gd name="T0" fmla="*/ 375 w 750"/>
                <a:gd name="T1" fmla="*/ 751 h 751"/>
                <a:gd name="T2" fmla="*/ 375 w 750"/>
                <a:gd name="T3" fmla="*/ 751 h 751"/>
                <a:gd name="T4" fmla="*/ 750 w 750"/>
                <a:gd name="T5" fmla="*/ 375 h 751"/>
                <a:gd name="T6" fmla="*/ 375 w 750"/>
                <a:gd name="T7" fmla="*/ 0 h 751"/>
                <a:gd name="T8" fmla="*/ 0 w 750"/>
                <a:gd name="T9" fmla="*/ 375 h 751"/>
                <a:gd name="T10" fmla="*/ 375 w 750"/>
                <a:gd name="T11" fmla="*/ 751 h 751"/>
                <a:gd name="T12" fmla="*/ 375 w 750"/>
                <a:gd name="T13" fmla="*/ 67 h 751"/>
                <a:gd name="T14" fmla="*/ 375 w 750"/>
                <a:gd name="T15" fmla="*/ 67 h 751"/>
                <a:gd name="T16" fmla="*/ 683 w 750"/>
                <a:gd name="T17" fmla="*/ 375 h 751"/>
                <a:gd name="T18" fmla="*/ 375 w 750"/>
                <a:gd name="T19" fmla="*/ 683 h 751"/>
                <a:gd name="T20" fmla="*/ 67 w 750"/>
                <a:gd name="T21" fmla="*/ 375 h 751"/>
                <a:gd name="T22" fmla="*/ 375 w 750"/>
                <a:gd name="T23" fmla="*/ 67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0" h="751">
                  <a:moveTo>
                    <a:pt x="375" y="751"/>
                  </a:moveTo>
                  <a:lnTo>
                    <a:pt x="375" y="751"/>
                  </a:lnTo>
                  <a:cubicBezTo>
                    <a:pt x="582" y="751"/>
                    <a:pt x="750" y="582"/>
                    <a:pt x="750" y="375"/>
                  </a:cubicBezTo>
                  <a:cubicBezTo>
                    <a:pt x="750" y="168"/>
                    <a:pt x="582" y="0"/>
                    <a:pt x="375" y="0"/>
                  </a:cubicBezTo>
                  <a:cubicBezTo>
                    <a:pt x="168" y="0"/>
                    <a:pt x="0" y="168"/>
                    <a:pt x="0" y="375"/>
                  </a:cubicBezTo>
                  <a:cubicBezTo>
                    <a:pt x="0" y="582"/>
                    <a:pt x="168" y="751"/>
                    <a:pt x="375" y="751"/>
                  </a:cubicBezTo>
                  <a:close/>
                  <a:moveTo>
                    <a:pt x="375" y="67"/>
                  </a:moveTo>
                  <a:lnTo>
                    <a:pt x="375" y="67"/>
                  </a:lnTo>
                  <a:cubicBezTo>
                    <a:pt x="545" y="67"/>
                    <a:pt x="683" y="205"/>
                    <a:pt x="683" y="375"/>
                  </a:cubicBezTo>
                  <a:cubicBezTo>
                    <a:pt x="683" y="545"/>
                    <a:pt x="545" y="683"/>
                    <a:pt x="375" y="683"/>
                  </a:cubicBezTo>
                  <a:cubicBezTo>
                    <a:pt x="205" y="683"/>
                    <a:pt x="67" y="545"/>
                    <a:pt x="67" y="375"/>
                  </a:cubicBezTo>
                  <a:cubicBezTo>
                    <a:pt x="67" y="205"/>
                    <a:pt x="205" y="67"/>
                    <a:pt x="375" y="67"/>
                  </a:cubicBez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F4952713-C745-4DA8-9F49-FDC7C8F9F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63" y="3573463"/>
              <a:ext cx="1123950" cy="977900"/>
            </a:xfrm>
            <a:custGeom>
              <a:avLst/>
              <a:gdLst>
                <a:gd name="T0" fmla="*/ 772 w 1175"/>
                <a:gd name="T1" fmla="*/ 0 h 1021"/>
                <a:gd name="T2" fmla="*/ 772 w 1175"/>
                <a:gd name="T3" fmla="*/ 0 h 1021"/>
                <a:gd name="T4" fmla="*/ 402 w 1175"/>
                <a:gd name="T5" fmla="*/ 0 h 1021"/>
                <a:gd name="T6" fmla="*/ 0 w 1175"/>
                <a:gd name="T7" fmla="*/ 403 h 1021"/>
                <a:gd name="T8" fmla="*/ 0 w 1175"/>
                <a:gd name="T9" fmla="*/ 1021 h 1021"/>
                <a:gd name="T10" fmla="*/ 67 w 1175"/>
                <a:gd name="T11" fmla="*/ 1021 h 1021"/>
                <a:gd name="T12" fmla="*/ 67 w 1175"/>
                <a:gd name="T13" fmla="*/ 403 h 1021"/>
                <a:gd name="T14" fmla="*/ 402 w 1175"/>
                <a:gd name="T15" fmla="*/ 67 h 1021"/>
                <a:gd name="T16" fmla="*/ 772 w 1175"/>
                <a:gd name="T17" fmla="*/ 67 h 1021"/>
                <a:gd name="T18" fmla="*/ 1107 w 1175"/>
                <a:gd name="T19" fmla="*/ 403 h 1021"/>
                <a:gd name="T20" fmla="*/ 1107 w 1175"/>
                <a:gd name="T21" fmla="*/ 1021 h 1021"/>
                <a:gd name="T22" fmla="*/ 1175 w 1175"/>
                <a:gd name="T23" fmla="*/ 1021 h 1021"/>
                <a:gd name="T24" fmla="*/ 1175 w 1175"/>
                <a:gd name="T25" fmla="*/ 403 h 1021"/>
                <a:gd name="T26" fmla="*/ 772 w 1175"/>
                <a:gd name="T27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5" h="1021">
                  <a:moveTo>
                    <a:pt x="772" y="0"/>
                  </a:moveTo>
                  <a:lnTo>
                    <a:pt x="772" y="0"/>
                  </a:lnTo>
                  <a:lnTo>
                    <a:pt x="402" y="0"/>
                  </a:lnTo>
                  <a:cubicBezTo>
                    <a:pt x="180" y="0"/>
                    <a:pt x="0" y="181"/>
                    <a:pt x="0" y="403"/>
                  </a:cubicBezTo>
                  <a:lnTo>
                    <a:pt x="0" y="1021"/>
                  </a:lnTo>
                  <a:lnTo>
                    <a:pt x="67" y="1021"/>
                  </a:lnTo>
                  <a:lnTo>
                    <a:pt x="67" y="403"/>
                  </a:lnTo>
                  <a:cubicBezTo>
                    <a:pt x="67" y="218"/>
                    <a:pt x="217" y="67"/>
                    <a:pt x="402" y="67"/>
                  </a:cubicBezTo>
                  <a:lnTo>
                    <a:pt x="772" y="67"/>
                  </a:lnTo>
                  <a:cubicBezTo>
                    <a:pt x="957" y="67"/>
                    <a:pt x="1107" y="218"/>
                    <a:pt x="1107" y="403"/>
                  </a:cubicBezTo>
                  <a:lnTo>
                    <a:pt x="1107" y="1021"/>
                  </a:lnTo>
                  <a:lnTo>
                    <a:pt x="1175" y="1021"/>
                  </a:lnTo>
                  <a:lnTo>
                    <a:pt x="1175" y="403"/>
                  </a:lnTo>
                  <a:cubicBezTo>
                    <a:pt x="1175" y="181"/>
                    <a:pt x="994" y="0"/>
                    <a:pt x="772" y="0"/>
                  </a:cubicBez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2F4EC0E6-7CD3-4D79-8A99-AF5B432DD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2063" y="1093788"/>
              <a:ext cx="2198688" cy="1971675"/>
            </a:xfrm>
            <a:custGeom>
              <a:avLst/>
              <a:gdLst>
                <a:gd name="T0" fmla="*/ 1901 w 2298"/>
                <a:gd name="T1" fmla="*/ 1515 h 2061"/>
                <a:gd name="T2" fmla="*/ 1901 w 2298"/>
                <a:gd name="T3" fmla="*/ 1515 h 2061"/>
                <a:gd name="T4" fmla="*/ 2252 w 2298"/>
                <a:gd name="T5" fmla="*/ 928 h 2061"/>
                <a:gd name="T6" fmla="*/ 1528 w 2298"/>
                <a:gd name="T7" fmla="*/ 35 h 2061"/>
                <a:gd name="T8" fmla="*/ 717 w 2298"/>
                <a:gd name="T9" fmla="*/ 479 h 2061"/>
                <a:gd name="T10" fmla="*/ 613 w 2298"/>
                <a:gd name="T11" fmla="*/ 483 h 2061"/>
                <a:gd name="T12" fmla="*/ 161 w 2298"/>
                <a:gd name="T13" fmla="*/ 739 h 2061"/>
                <a:gd name="T14" fmla="*/ 22 w 2298"/>
                <a:gd name="T15" fmla="*/ 1239 h 2061"/>
                <a:gd name="T16" fmla="*/ 321 w 2298"/>
                <a:gd name="T17" fmla="*/ 1722 h 2061"/>
                <a:gd name="T18" fmla="*/ 363 w 2298"/>
                <a:gd name="T19" fmla="*/ 2061 h 2061"/>
                <a:gd name="T20" fmla="*/ 637 w 2298"/>
                <a:gd name="T21" fmla="*/ 1832 h 2061"/>
                <a:gd name="T22" fmla="*/ 778 w 2298"/>
                <a:gd name="T23" fmla="*/ 1830 h 2061"/>
                <a:gd name="T24" fmla="*/ 1193 w 2298"/>
                <a:gd name="T25" fmla="*/ 1617 h 2061"/>
                <a:gd name="T26" fmla="*/ 1358 w 2298"/>
                <a:gd name="T27" fmla="*/ 1652 h 2061"/>
                <a:gd name="T28" fmla="*/ 1530 w 2298"/>
                <a:gd name="T29" fmla="*/ 1651 h 2061"/>
                <a:gd name="T30" fmla="*/ 1859 w 2298"/>
                <a:gd name="T31" fmla="*/ 1917 h 2061"/>
                <a:gd name="T32" fmla="*/ 1901 w 2298"/>
                <a:gd name="T33" fmla="*/ 1515 h 2061"/>
                <a:gd name="T34" fmla="*/ 770 w 2298"/>
                <a:gd name="T35" fmla="*/ 1763 h 2061"/>
                <a:gd name="T36" fmla="*/ 770 w 2298"/>
                <a:gd name="T37" fmla="*/ 1763 h 2061"/>
                <a:gd name="T38" fmla="*/ 630 w 2298"/>
                <a:gd name="T39" fmla="*/ 1764 h 2061"/>
                <a:gd name="T40" fmla="*/ 616 w 2298"/>
                <a:gd name="T41" fmla="*/ 1762 h 2061"/>
                <a:gd name="T42" fmla="*/ 414 w 2298"/>
                <a:gd name="T43" fmla="*/ 1931 h 2061"/>
                <a:gd name="T44" fmla="*/ 384 w 2298"/>
                <a:gd name="T45" fmla="*/ 1682 h 2061"/>
                <a:gd name="T46" fmla="*/ 370 w 2298"/>
                <a:gd name="T47" fmla="*/ 1674 h 2061"/>
                <a:gd name="T48" fmla="*/ 89 w 2298"/>
                <a:gd name="T49" fmla="*/ 1231 h 2061"/>
                <a:gd name="T50" fmla="*/ 621 w 2298"/>
                <a:gd name="T51" fmla="*/ 550 h 2061"/>
                <a:gd name="T52" fmla="*/ 1302 w 2298"/>
                <a:gd name="T53" fmla="*/ 1082 h 2061"/>
                <a:gd name="T54" fmla="*/ 770 w 2298"/>
                <a:gd name="T55" fmla="*/ 1763 h 2061"/>
                <a:gd name="T56" fmla="*/ 1837 w 2298"/>
                <a:gd name="T57" fmla="*/ 1477 h 2061"/>
                <a:gd name="T58" fmla="*/ 1837 w 2298"/>
                <a:gd name="T59" fmla="*/ 1477 h 2061"/>
                <a:gd name="T60" fmla="*/ 1805 w 2298"/>
                <a:gd name="T61" fmla="*/ 1787 h 2061"/>
                <a:gd name="T62" fmla="*/ 1550 w 2298"/>
                <a:gd name="T63" fmla="*/ 1581 h 2061"/>
                <a:gd name="T64" fmla="*/ 1536 w 2298"/>
                <a:gd name="T65" fmla="*/ 1583 h 2061"/>
                <a:gd name="T66" fmla="*/ 1365 w 2298"/>
                <a:gd name="T67" fmla="*/ 1585 h 2061"/>
                <a:gd name="T68" fmla="*/ 1239 w 2298"/>
                <a:gd name="T69" fmla="*/ 1561 h 2061"/>
                <a:gd name="T70" fmla="*/ 1369 w 2298"/>
                <a:gd name="T71" fmla="*/ 1074 h 2061"/>
                <a:gd name="T72" fmla="*/ 790 w 2298"/>
                <a:gd name="T73" fmla="*/ 486 h 2061"/>
                <a:gd name="T74" fmla="*/ 1521 w 2298"/>
                <a:gd name="T75" fmla="*/ 102 h 2061"/>
                <a:gd name="T76" fmla="*/ 2185 w 2298"/>
                <a:gd name="T77" fmla="*/ 921 h 2061"/>
                <a:gd name="T78" fmla="*/ 1851 w 2298"/>
                <a:gd name="T79" fmla="*/ 1468 h 2061"/>
                <a:gd name="T80" fmla="*/ 1837 w 2298"/>
                <a:gd name="T81" fmla="*/ 1477 h 2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98" h="2061">
                  <a:moveTo>
                    <a:pt x="1901" y="1515"/>
                  </a:moveTo>
                  <a:lnTo>
                    <a:pt x="1901" y="1515"/>
                  </a:lnTo>
                  <a:cubicBezTo>
                    <a:pt x="2099" y="1380"/>
                    <a:pt x="2227" y="1167"/>
                    <a:pt x="2252" y="928"/>
                  </a:cubicBezTo>
                  <a:cubicBezTo>
                    <a:pt x="2298" y="483"/>
                    <a:pt x="1974" y="82"/>
                    <a:pt x="1528" y="35"/>
                  </a:cubicBezTo>
                  <a:cubicBezTo>
                    <a:pt x="1191" y="0"/>
                    <a:pt x="869" y="178"/>
                    <a:pt x="717" y="479"/>
                  </a:cubicBezTo>
                  <a:cubicBezTo>
                    <a:pt x="683" y="478"/>
                    <a:pt x="648" y="479"/>
                    <a:pt x="613" y="483"/>
                  </a:cubicBezTo>
                  <a:cubicBezTo>
                    <a:pt x="433" y="505"/>
                    <a:pt x="273" y="596"/>
                    <a:pt x="161" y="739"/>
                  </a:cubicBezTo>
                  <a:cubicBezTo>
                    <a:pt x="49" y="882"/>
                    <a:pt x="0" y="1059"/>
                    <a:pt x="22" y="1239"/>
                  </a:cubicBezTo>
                  <a:cubicBezTo>
                    <a:pt x="47" y="1437"/>
                    <a:pt x="155" y="1612"/>
                    <a:pt x="321" y="1722"/>
                  </a:cubicBezTo>
                  <a:lnTo>
                    <a:pt x="363" y="2061"/>
                  </a:lnTo>
                  <a:lnTo>
                    <a:pt x="637" y="1832"/>
                  </a:lnTo>
                  <a:cubicBezTo>
                    <a:pt x="686" y="1836"/>
                    <a:pt x="733" y="1836"/>
                    <a:pt x="778" y="1830"/>
                  </a:cubicBezTo>
                  <a:cubicBezTo>
                    <a:pt x="944" y="1810"/>
                    <a:pt x="1088" y="1731"/>
                    <a:pt x="1193" y="1617"/>
                  </a:cubicBezTo>
                  <a:cubicBezTo>
                    <a:pt x="1247" y="1634"/>
                    <a:pt x="1303" y="1646"/>
                    <a:pt x="1358" y="1652"/>
                  </a:cubicBezTo>
                  <a:cubicBezTo>
                    <a:pt x="1413" y="1658"/>
                    <a:pt x="1471" y="1658"/>
                    <a:pt x="1530" y="1651"/>
                  </a:cubicBezTo>
                  <a:lnTo>
                    <a:pt x="1859" y="1917"/>
                  </a:lnTo>
                  <a:lnTo>
                    <a:pt x="1901" y="1515"/>
                  </a:lnTo>
                  <a:close/>
                  <a:moveTo>
                    <a:pt x="770" y="1763"/>
                  </a:moveTo>
                  <a:lnTo>
                    <a:pt x="770" y="1763"/>
                  </a:lnTo>
                  <a:cubicBezTo>
                    <a:pt x="725" y="1769"/>
                    <a:pt x="678" y="1769"/>
                    <a:pt x="630" y="1764"/>
                  </a:cubicBezTo>
                  <a:lnTo>
                    <a:pt x="616" y="1762"/>
                  </a:lnTo>
                  <a:lnTo>
                    <a:pt x="414" y="1931"/>
                  </a:lnTo>
                  <a:lnTo>
                    <a:pt x="384" y="1682"/>
                  </a:lnTo>
                  <a:lnTo>
                    <a:pt x="370" y="1674"/>
                  </a:lnTo>
                  <a:cubicBezTo>
                    <a:pt x="214" y="1575"/>
                    <a:pt x="111" y="1414"/>
                    <a:pt x="89" y="1231"/>
                  </a:cubicBezTo>
                  <a:cubicBezTo>
                    <a:pt x="48" y="897"/>
                    <a:pt x="287" y="591"/>
                    <a:pt x="621" y="550"/>
                  </a:cubicBezTo>
                  <a:cubicBezTo>
                    <a:pt x="955" y="509"/>
                    <a:pt x="1261" y="748"/>
                    <a:pt x="1302" y="1082"/>
                  </a:cubicBezTo>
                  <a:cubicBezTo>
                    <a:pt x="1343" y="1417"/>
                    <a:pt x="1105" y="1722"/>
                    <a:pt x="770" y="1763"/>
                  </a:cubicBezTo>
                  <a:close/>
                  <a:moveTo>
                    <a:pt x="1837" y="1477"/>
                  </a:moveTo>
                  <a:lnTo>
                    <a:pt x="1837" y="1477"/>
                  </a:lnTo>
                  <a:lnTo>
                    <a:pt x="1805" y="1787"/>
                  </a:lnTo>
                  <a:lnTo>
                    <a:pt x="1550" y="1581"/>
                  </a:lnTo>
                  <a:lnTo>
                    <a:pt x="1536" y="1583"/>
                  </a:lnTo>
                  <a:cubicBezTo>
                    <a:pt x="1477" y="1590"/>
                    <a:pt x="1420" y="1591"/>
                    <a:pt x="1365" y="1585"/>
                  </a:cubicBezTo>
                  <a:cubicBezTo>
                    <a:pt x="1323" y="1581"/>
                    <a:pt x="1281" y="1573"/>
                    <a:pt x="1239" y="1561"/>
                  </a:cubicBezTo>
                  <a:cubicBezTo>
                    <a:pt x="1340" y="1426"/>
                    <a:pt x="1391" y="1254"/>
                    <a:pt x="1369" y="1074"/>
                  </a:cubicBezTo>
                  <a:cubicBezTo>
                    <a:pt x="1331" y="763"/>
                    <a:pt x="1086" y="527"/>
                    <a:pt x="790" y="486"/>
                  </a:cubicBezTo>
                  <a:cubicBezTo>
                    <a:pt x="933" y="223"/>
                    <a:pt x="1221" y="70"/>
                    <a:pt x="1521" y="102"/>
                  </a:cubicBezTo>
                  <a:cubicBezTo>
                    <a:pt x="1930" y="145"/>
                    <a:pt x="2228" y="512"/>
                    <a:pt x="2185" y="921"/>
                  </a:cubicBezTo>
                  <a:cubicBezTo>
                    <a:pt x="2161" y="1145"/>
                    <a:pt x="2040" y="1344"/>
                    <a:pt x="1851" y="1468"/>
                  </a:cubicBezTo>
                  <a:lnTo>
                    <a:pt x="1837" y="1477"/>
                  </a:ln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863793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A0F93-EF7E-4435-8D57-2CFE62ECC5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Herzlichen Dank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4B7780-1C30-433F-B0C2-C547FA5140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Name Vorname,</a:t>
            </a:r>
          </a:p>
          <a:p>
            <a:r>
              <a:rPr lang="de-CH" dirty="0"/>
              <a:t>Energieberater</a:t>
            </a:r>
          </a:p>
          <a:p>
            <a:endParaRPr lang="de-CH" dirty="0"/>
          </a:p>
          <a:p>
            <a:r>
              <a:rPr lang="de-CH" dirty="0"/>
              <a:t>E-Mail</a:t>
            </a:r>
          </a:p>
          <a:p>
            <a:r>
              <a:rPr lang="de-CH" dirty="0"/>
              <a:t>Telefon</a:t>
            </a:r>
          </a:p>
          <a:p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8E0EA99-B593-3E5B-C859-AAEB62DA818B}"/>
              </a:ext>
            </a:extLst>
          </p:cNvPr>
          <p:cNvSpPr txBox="1"/>
          <p:nvPr/>
        </p:nvSpPr>
        <p:spPr>
          <a:xfrm>
            <a:off x="2592729" y="495396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3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6804A-2957-A76A-5054-93BCF17B4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Sie im Energieberatungsbericht erwartet</a:t>
            </a:r>
            <a:endParaRPr lang="en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1893A3-EC60-7C66-0C74-AE45ABFC2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dirty="0"/>
              <a:t>Ziel ist es die wichtigsten Verbraucher zu analysieren und so den grössten Teil des Einsparpotenzials abzudecken</a:t>
            </a: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dirty="0"/>
              <a:t>Hinweise, wie Produkte und Dienstleistungen auch in Zukunft konkurrenzfähig und erfolgreich produziert werden können</a:t>
            </a: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dirty="0"/>
              <a:t>IST-Zustand des Unternehmens</a:t>
            </a: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dirty="0"/>
              <a:t>Konkrete Massnahmenvorschläge zur Effizienzsteigerung mit Kosten und Payback-Zeiten</a:t>
            </a: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dirty="0"/>
              <a:t>Nächsten Schritte und Unterstützungsmöglichkeiten</a:t>
            </a: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dirty="0"/>
              <a:t>Massnahmendetails</a:t>
            </a:r>
          </a:p>
          <a:p>
            <a:pPr>
              <a:buClr>
                <a:schemeClr val="accent3"/>
              </a:buClr>
            </a:pPr>
            <a:endParaRPr lang="de-CH" dirty="0"/>
          </a:p>
          <a:p>
            <a:pPr>
              <a:buClr>
                <a:schemeClr val="accent3"/>
              </a:buClr>
            </a:pPr>
            <a:r>
              <a:rPr lang="de-CH" dirty="0"/>
              <a:t>Diese Präsentation dient als kurze Übersicht des Berichts.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3D423B-5415-D4D9-2492-10C61861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E6CB-0F9E-374F-83F0-5A83CB8A8808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FB4DF2-59F1-63D3-8B00-9E7035EB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6" name="Grafik 5" descr="Klemmbrett abgehakt Silhouette">
            <a:extLst>
              <a:ext uri="{FF2B5EF4-FFF2-40B4-BE49-F238E27FC236}">
                <a16:creationId xmlns:a16="http://schemas.microsoft.com/office/drawing/2014/main" id="{F1370218-7585-E9B2-8131-879C0F62B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8648" y="36880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8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51334-894D-465C-AE99-81B095645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28DAB-D7C9-BE79-BC45-25202086A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641" y="2546902"/>
            <a:ext cx="11160126" cy="2304255"/>
          </a:xfrm>
        </p:spPr>
        <p:txBody>
          <a:bodyPr/>
          <a:lstStyle/>
          <a:p>
            <a:r>
              <a:rPr lang="de-CH" sz="6000" noProof="0" dirty="0"/>
              <a:t>Das Wichtigste in Kürze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6503E16-B21D-F1E4-2C7C-1B3F59700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noProof="0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024FB5-875A-4985-2D5A-4E2A993F8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F2A8-4356-304D-A121-3E62FE5E74BF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52351C-0C9A-62FA-86B7-320B2EA5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5" name="Grafik 4" descr="Abgeschlossen Silhouette">
            <a:extLst>
              <a:ext uri="{FF2B5EF4-FFF2-40B4-BE49-F238E27FC236}">
                <a16:creationId xmlns:a16="http://schemas.microsoft.com/office/drawing/2014/main" id="{82BBE073-CC75-E4C4-6167-E833AB289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6520" y="18864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7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3" cy="792087"/>
          </a:xfrm>
        </p:spPr>
        <p:txBody>
          <a:bodyPr anchor="t">
            <a:normAutofit/>
          </a:bodyPr>
          <a:lstStyle/>
          <a:p>
            <a:r>
              <a:rPr lang="de-CH" noProof="0" dirty="0"/>
              <a:t>Kurzübersicht Unternehmen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7"/>
            <a:ext cx="1513384" cy="13783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53BF6353-ADE1-B448-ABBC-3EBA985297AA}" type="datetime6">
              <a:rPr lang="de-CH" smtClean="0"/>
              <a:pPr>
                <a:spcAft>
                  <a:spcPts val="600"/>
                </a:spcAft>
              </a:pPr>
              <a:t>September 25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501" y="6453337"/>
            <a:ext cx="1067562" cy="13783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BB038-ED1F-4F80-A77D-FB609B5E0DD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07868" y="1592795"/>
            <a:ext cx="6768195" cy="4584167"/>
          </a:xfrm>
        </p:spPr>
        <p:txBody>
          <a:bodyPr>
            <a:normAutofit/>
          </a:bodyPr>
          <a:lstStyle/>
          <a:p>
            <a:pPr lvl="1"/>
            <a:r>
              <a:rPr lang="de-CH" dirty="0"/>
              <a:t>Der Standort liegt in x und besteht aus y Gebäuden</a:t>
            </a:r>
          </a:p>
          <a:p>
            <a:pPr lvl="1"/>
            <a:r>
              <a:rPr lang="de-CH" dirty="0"/>
              <a:t>Die Beleuchtung ist ausschliesslich LED </a:t>
            </a:r>
          </a:p>
          <a:p>
            <a:pPr lvl="1"/>
            <a:r>
              <a:rPr lang="de-CH" noProof="0" dirty="0"/>
              <a:t>Auf dem Dach hat es eine 30 kWp PV-Anlage installiert</a:t>
            </a:r>
          </a:p>
          <a:p>
            <a:pPr lvl="1"/>
            <a:r>
              <a:rPr lang="de-CH" dirty="0"/>
              <a:t>Stromverbraucher:</a:t>
            </a:r>
          </a:p>
          <a:p>
            <a:pPr lvl="2"/>
            <a:r>
              <a:rPr lang="de-CH" dirty="0"/>
              <a:t>Beleuchtung</a:t>
            </a:r>
          </a:p>
          <a:p>
            <a:pPr lvl="2"/>
            <a:r>
              <a:rPr lang="de-CH" dirty="0"/>
              <a:t>Elektroboiler</a:t>
            </a:r>
          </a:p>
          <a:p>
            <a:pPr lvl="2"/>
            <a:r>
              <a:rPr lang="de-CH" dirty="0"/>
              <a:t>Pumpe</a:t>
            </a:r>
          </a:p>
          <a:p>
            <a:pPr lvl="2"/>
            <a:r>
              <a:rPr lang="de-CH" dirty="0"/>
              <a:t>Et </a:t>
            </a:r>
            <a:r>
              <a:rPr lang="de-CH" dirty="0" err="1"/>
              <a:t>cetera</a:t>
            </a:r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marL="0" lvl="1" indent="0">
              <a:buNone/>
            </a:pPr>
            <a:endParaRPr lang="de-CH" noProof="0" dirty="0"/>
          </a:p>
          <a:p>
            <a:pPr marL="0" lvl="1" indent="0">
              <a:buNone/>
            </a:pPr>
            <a:r>
              <a:rPr lang="de-CH" noProof="0" dirty="0"/>
              <a:t>Begehungsdatum: </a:t>
            </a:r>
            <a:r>
              <a:rPr lang="de-CH" dirty="0"/>
              <a:t>xx</a:t>
            </a:r>
            <a:r>
              <a:rPr lang="de-CH" noProof="0" dirty="0"/>
              <a:t>.xx.2025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3C37AF1-1C37-341E-7788-0E5063D01F9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4" r="15134"/>
          <a:stretch/>
        </p:blipFill>
        <p:spPr>
          <a:xfrm>
            <a:off x="515379" y="1592796"/>
            <a:ext cx="3816910" cy="4584167"/>
          </a:xfrm>
          <a:noFill/>
        </p:spPr>
      </p:pic>
      <p:pic>
        <p:nvPicPr>
          <p:cNvPr id="9" name="Grafik 8" descr="Abgeschlossen Silhouette">
            <a:extLst>
              <a:ext uri="{FF2B5EF4-FFF2-40B4-BE49-F238E27FC236}">
                <a16:creationId xmlns:a16="http://schemas.microsoft.com/office/drawing/2014/main" id="{6A4A3595-381A-52E9-CAB3-8636A9E54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76520" y="18864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8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2D246-C889-3F29-61E2-7162A1456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15589-0427-53D3-0905-4E33E2964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03919"/>
          </a:xfrm>
        </p:spPr>
        <p:txBody>
          <a:bodyPr anchor="t">
            <a:normAutofit/>
          </a:bodyPr>
          <a:lstStyle/>
          <a:p>
            <a:r>
              <a:rPr lang="de-CH" noProof="0" dirty="0"/>
              <a:t>Aufteilung der Energieträger auf Verbrauch und Kosten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72FF0A-9DB5-C1BD-30EC-302EF8B8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9969" y="6453337"/>
            <a:ext cx="1513384" cy="13783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53BF6353-ADE1-B448-ABBC-3EBA985297AA}" type="datetime6">
              <a:rPr lang="de-CH" smtClean="0"/>
              <a:pPr>
                <a:spcAft>
                  <a:spcPts val="600"/>
                </a:spcAft>
              </a:pPr>
              <a:t>September 25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9716DA-9E47-AF0F-2956-4B343B341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501" y="6453337"/>
            <a:ext cx="1067562" cy="13783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5</a:t>
            </a:fld>
            <a:endParaRPr lang="de-CH"/>
          </a:p>
        </p:txBody>
      </p:sp>
      <p:pic>
        <p:nvPicPr>
          <p:cNvPr id="10" name="Inhaltsplatzhalter 9" descr="Ein Bild, das Text, Diagramm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E8CCB4F3-2C14-ED61-E483-E39D009B8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0294" r="17750" b="8823"/>
          <a:stretch>
            <a:fillRect/>
          </a:stretch>
        </p:blipFill>
        <p:spPr>
          <a:xfrm>
            <a:off x="2387309" y="1448780"/>
            <a:ext cx="7416824" cy="3960440"/>
          </a:xfrm>
          <a:noFill/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F2E43862-3DE6-5834-4750-F247F3B2DAA7}"/>
              </a:ext>
            </a:extLst>
          </p:cNvPr>
          <p:cNvCxnSpPr>
            <a:stCxn id="10" idx="0"/>
          </p:cNvCxnSpPr>
          <p:nvPr/>
        </p:nvCxnSpPr>
        <p:spPr>
          <a:xfrm>
            <a:off x="6095721" y="1448780"/>
            <a:ext cx="0" cy="428447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7C9648C-309D-36BA-CA57-8C0C460B7A16}"/>
              </a:ext>
            </a:extLst>
          </p:cNvPr>
          <p:cNvSpPr txBox="1"/>
          <p:nvPr/>
        </p:nvSpPr>
        <p:spPr>
          <a:xfrm>
            <a:off x="1266660" y="2775411"/>
            <a:ext cx="112064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b="1" dirty="0"/>
              <a:t>kWh/Jahr</a:t>
            </a:r>
            <a:endParaRPr lang="en-CH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16E9917-5CE7-2244-C682-DFA39F1618D6}"/>
              </a:ext>
            </a:extLst>
          </p:cNvPr>
          <p:cNvSpPr txBox="1"/>
          <p:nvPr/>
        </p:nvSpPr>
        <p:spPr>
          <a:xfrm>
            <a:off x="9943905" y="2775410"/>
            <a:ext cx="112064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b="1" dirty="0"/>
              <a:t>CHF/Jahr</a:t>
            </a:r>
            <a:endParaRPr lang="en-CH" b="1" dirty="0"/>
          </a:p>
        </p:txBody>
      </p:sp>
      <p:pic>
        <p:nvPicPr>
          <p:cNvPr id="15" name="Grafik 14" descr="Abgeschlossen Silhouette">
            <a:extLst>
              <a:ext uri="{FF2B5EF4-FFF2-40B4-BE49-F238E27FC236}">
                <a16:creationId xmlns:a16="http://schemas.microsoft.com/office/drawing/2014/main" id="{FC116BF7-8186-0384-D394-5C50333CC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76520" y="188640"/>
            <a:ext cx="1260000" cy="1260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FF7BDC5-03C5-542D-16B6-0CBF9CBBBCD7}"/>
              </a:ext>
            </a:extLst>
          </p:cNvPr>
          <p:cNvSpPr txBox="1"/>
          <p:nvPr/>
        </p:nvSpPr>
        <p:spPr>
          <a:xfrm>
            <a:off x="2747494" y="5577842"/>
            <a:ext cx="2592285" cy="1554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1000" b="1" dirty="0"/>
              <a:t>Jährlicher Verbrauch der Energieträger.</a:t>
            </a:r>
            <a:endParaRPr lang="en-CH" sz="1000" b="1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5AF42AD-421A-32BD-9754-F5B3FB958ED4}"/>
              </a:ext>
            </a:extLst>
          </p:cNvPr>
          <p:cNvSpPr txBox="1"/>
          <p:nvPr/>
        </p:nvSpPr>
        <p:spPr>
          <a:xfrm>
            <a:off x="7176120" y="5577842"/>
            <a:ext cx="2426303" cy="1554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1000" b="1" dirty="0"/>
              <a:t>Jährliche Kosten der Energieträger.</a:t>
            </a:r>
            <a:endParaRPr lang="en-CH" sz="1000" b="1" dirty="0"/>
          </a:p>
        </p:txBody>
      </p:sp>
    </p:spTree>
    <p:extLst>
      <p:ext uri="{BB962C8B-B14F-4D97-AF65-F5344CB8AC3E}">
        <p14:creationId xmlns:p14="http://schemas.microsoft.com/office/powerpoint/2010/main" val="143487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3" cy="792087"/>
          </a:xfrm>
        </p:spPr>
        <p:txBody>
          <a:bodyPr anchor="t">
            <a:normAutofit/>
          </a:bodyPr>
          <a:lstStyle/>
          <a:p>
            <a:r>
              <a:rPr lang="de-CH" dirty="0"/>
              <a:t>Reduktion der Energiekosten durch die Massnahmen</a:t>
            </a:r>
            <a:endParaRPr lang="de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7"/>
            <a:ext cx="1513384" cy="13783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3150F80A-BD5C-A54C-A154-C5CE36028B5E}" type="datetime6">
              <a:rPr lang="de-CH" smtClean="0"/>
              <a:pPr>
                <a:spcAft>
                  <a:spcPts val="600"/>
                </a:spcAft>
              </a:pPr>
              <a:t>September 25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501" y="6453337"/>
            <a:ext cx="1067562" cy="13783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6</a:t>
            </a:fld>
            <a:endParaRPr lang="de-CH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DFFF265-12FD-1536-D7AC-4951574275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851117"/>
            <a:ext cx="5580063" cy="3828082"/>
          </a:xfrm>
        </p:spPr>
        <p:txBody>
          <a:bodyPr/>
          <a:lstStyle/>
          <a:p>
            <a:r>
              <a:rPr lang="en-US" dirty="0"/>
              <a:t>Grosse </a:t>
            </a:r>
            <a:r>
              <a:rPr lang="en-US" dirty="0" err="1"/>
              <a:t>Potenziale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in den </a:t>
            </a:r>
            <a:r>
              <a:rPr lang="en-US" dirty="0" err="1"/>
              <a:t>folgenden</a:t>
            </a:r>
            <a:r>
              <a:rPr lang="en-US" dirty="0"/>
              <a:t> </a:t>
            </a:r>
            <a:r>
              <a:rPr lang="en-US" dirty="0" err="1"/>
              <a:t>Bereichen</a:t>
            </a:r>
            <a:r>
              <a:rPr lang="en-US" dirty="0"/>
              <a:t> </a:t>
            </a:r>
            <a:r>
              <a:rPr lang="en-US" dirty="0" err="1"/>
              <a:t>möglich</a:t>
            </a:r>
            <a:r>
              <a:rPr lang="en-US" sz="1800" dirty="0"/>
              <a:t>: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en-US" sz="1800" dirty="0" err="1"/>
              <a:t>Optimierungsmöglichkeit</a:t>
            </a:r>
            <a:r>
              <a:rPr lang="en-US" sz="1800" dirty="0"/>
              <a:t> </a:t>
            </a:r>
            <a:r>
              <a:rPr lang="en-US" sz="1800" dirty="0" err="1"/>
              <a:t>Warmwasser</a:t>
            </a:r>
            <a:endParaRPr lang="en-US" sz="1800" dirty="0"/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en-US" sz="1800" dirty="0" err="1"/>
              <a:t>Erweiterung</a:t>
            </a:r>
            <a:r>
              <a:rPr lang="en-US" sz="1800" dirty="0"/>
              <a:t> PV-Anlage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en-US" sz="1800" dirty="0" err="1"/>
              <a:t>Zeitschaltuhr</a:t>
            </a:r>
            <a:r>
              <a:rPr lang="en-US" sz="1800" dirty="0"/>
              <a:t> für Boiler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en-US" sz="1800" dirty="0"/>
              <a:t>Et cetera</a:t>
            </a:r>
          </a:p>
        </p:txBody>
      </p:sp>
      <p:pic>
        <p:nvPicPr>
          <p:cNvPr id="14" name="Inhaltsplatzhalter 13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F4CC02D9-0E31-3181-F97C-26AC86DCF74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7537" b="7022"/>
          <a:stretch>
            <a:fillRect/>
          </a:stretch>
        </p:blipFill>
        <p:spPr>
          <a:xfrm>
            <a:off x="515379" y="1651894"/>
            <a:ext cx="5478337" cy="3649314"/>
          </a:xfr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E2EB3D9-E59E-2121-6E52-93BE0705613D}"/>
              </a:ext>
            </a:extLst>
          </p:cNvPr>
          <p:cNvSpPr txBox="1"/>
          <p:nvPr/>
        </p:nvSpPr>
        <p:spPr>
          <a:xfrm>
            <a:off x="695400" y="5435352"/>
            <a:ext cx="97210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1000" b="1" dirty="0"/>
              <a:t>Zusammensetzung der Energiekosten vor und nach der Umsetzung der Massnahmen.</a:t>
            </a:r>
            <a:endParaRPr lang="en-CH" sz="1000" b="1" dirty="0"/>
          </a:p>
        </p:txBody>
      </p:sp>
      <p:pic>
        <p:nvPicPr>
          <p:cNvPr id="7" name="Grafik 6" descr="Abgeschlossen Silhouette">
            <a:extLst>
              <a:ext uri="{FF2B5EF4-FFF2-40B4-BE49-F238E27FC236}">
                <a16:creationId xmlns:a16="http://schemas.microsoft.com/office/drawing/2014/main" id="{CF273BCD-E3CD-961F-C4EF-A227BA52F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76520" y="18864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8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0D31C-2C73-4891-924B-D3B8CBDBB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641" y="2546902"/>
            <a:ext cx="11160126" cy="2304255"/>
          </a:xfrm>
        </p:spPr>
        <p:txBody>
          <a:bodyPr/>
          <a:lstStyle/>
          <a:p>
            <a:r>
              <a:rPr lang="de-CH" sz="6000" noProof="0" dirty="0"/>
              <a:t>Vorgeschlagener Aktionsplan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0B952E-189A-4DF4-AAC7-6C0A8A26B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noProof="0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8EA97D-9FE8-448B-9C59-DD0B12BB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F2A8-4356-304D-A121-3E62FE5E74BF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7238F8-517D-4996-8D98-98739116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7EE18B-6B86-5E98-CA77-77BD2614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0656" y="26683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1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CH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Sofortmassnahmen</a:t>
            </a:r>
            <a:endParaRPr lang="de-CH" noProof="0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C4F649B1-A53A-4EF7-FA4F-2982A57AF4C5}"/>
              </a:ext>
            </a:extLst>
          </p:cNvPr>
          <p:cNvSpPr txBox="1">
            <a:spLocks/>
          </p:cNvSpPr>
          <p:nvPr/>
        </p:nvSpPr>
        <p:spPr>
          <a:xfrm>
            <a:off x="499747" y="1412776"/>
            <a:ext cx="9861365" cy="46805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e-CH" sz="2000" b="0" dirty="0">
              <a:solidFill>
                <a:schemeClr val="tx1"/>
              </a:solidFill>
            </a:endParaRP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endParaRPr lang="de-CH" sz="2000" b="0" dirty="0">
              <a:solidFill>
                <a:schemeClr val="tx1"/>
              </a:solidFill>
            </a:endParaRP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3F2BC4F8-2F8B-FEF0-1AA8-78EC75F9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3370" y="6453336"/>
            <a:ext cx="1513384" cy="137833"/>
          </a:xfrm>
        </p:spPr>
        <p:txBody>
          <a:bodyPr/>
          <a:lstStyle/>
          <a:p>
            <a:fld id="{6CC0F1F6-3D63-DB40-81CB-27D9BDE48534}" type="datetime6">
              <a:rPr lang="de-CH" smtClean="0"/>
              <a:t>September 25</a:t>
            </a:fld>
            <a:endParaRPr lang="de-CH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D0A9B781-D313-992D-5239-6EA01E746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967675"/>
              </p:ext>
            </p:extLst>
          </p:nvPr>
        </p:nvGraphicFramePr>
        <p:xfrm>
          <a:off x="1022069" y="1829784"/>
          <a:ext cx="8818347" cy="3831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2123">
                  <a:extLst>
                    <a:ext uri="{9D8B030D-6E8A-4147-A177-3AD203B41FA5}">
                      <a16:colId xmlns:a16="http://schemas.microsoft.com/office/drawing/2014/main" val="199935173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64539756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80949468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935525227"/>
                    </a:ext>
                  </a:extLst>
                </a:gridCol>
              </a:tblGrid>
              <a:tr h="663112"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Massnahme</a:t>
                      </a:r>
                      <a:endParaRPr lang="en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Einsparung CHF/Jahr</a:t>
                      </a:r>
                      <a:endParaRPr lang="en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Investition CHF</a:t>
                      </a:r>
                      <a:endParaRPr lang="en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Payback Jahre</a:t>
                      </a:r>
                      <a:endParaRPr lang="en-CH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891708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25359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616129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1903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065477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1EC84D7C-FCAD-6969-5166-C500C315D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0656" y="26683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2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CH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Kurzfristig rentable Massnahmen</a:t>
            </a:r>
            <a:endParaRPr lang="de-CH" noProof="0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3F2BC4F8-2F8B-FEF0-1AA8-78EC75F9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1598" y="6453336"/>
            <a:ext cx="1513384" cy="137833"/>
          </a:xfrm>
        </p:spPr>
        <p:txBody>
          <a:bodyPr/>
          <a:lstStyle/>
          <a:p>
            <a:fld id="{6CC0F1F6-3D63-DB40-81CB-27D9BDE48534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3246D5B6-C965-2058-8C78-1E847D7E4229}"/>
              </a:ext>
            </a:extLst>
          </p:cNvPr>
          <p:cNvSpPr txBox="1">
            <a:spLocks/>
          </p:cNvSpPr>
          <p:nvPr/>
        </p:nvSpPr>
        <p:spPr>
          <a:xfrm>
            <a:off x="499747" y="1412776"/>
            <a:ext cx="9861365" cy="46805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e-CH" sz="2000" b="0" dirty="0">
              <a:solidFill>
                <a:schemeClr val="tx1"/>
              </a:solidFill>
            </a:endParaRPr>
          </a:p>
          <a:p>
            <a:pPr marL="144000" lvl="1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</a:pPr>
            <a:endParaRPr lang="de-CH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E3CB8F0-AC54-E0EE-0E4B-231C955113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732590"/>
              </p:ext>
            </p:extLst>
          </p:nvPr>
        </p:nvGraphicFramePr>
        <p:xfrm>
          <a:off x="1022069" y="1829784"/>
          <a:ext cx="8818347" cy="3831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2123">
                  <a:extLst>
                    <a:ext uri="{9D8B030D-6E8A-4147-A177-3AD203B41FA5}">
                      <a16:colId xmlns:a16="http://schemas.microsoft.com/office/drawing/2014/main" val="199935173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64539756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80949468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935525227"/>
                    </a:ext>
                  </a:extLst>
                </a:gridCol>
              </a:tblGrid>
              <a:tr h="663112"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Massnahme</a:t>
                      </a:r>
                      <a:endParaRPr lang="en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Einsparung CHF/Jahr</a:t>
                      </a:r>
                      <a:endParaRPr lang="en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Investition CHF</a:t>
                      </a:r>
                      <a:endParaRPr lang="en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Payback Jahre</a:t>
                      </a:r>
                      <a:endParaRPr lang="en-CH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891708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25359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616129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1903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065477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89558817-2F8A-920A-1224-1ECB272D3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0656" y="26683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57633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d_16-9 V1.potx" id="{C034D1EA-72CD-4C87-9015-496E0358BFF9}" vid="{1E5A5219-4027-4E7C-A229-714F0BA093EA}"/>
    </a:ext>
  </a:extLst>
</a:theme>
</file>

<file path=ppt/theme/theme2.xml><?xml version="1.0" encoding="utf-8"?>
<a:theme xmlns:a="http://schemas.openxmlformats.org/drawingml/2006/main" name="Office Theme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3D7D459F570849925E8349F37388B2" ma:contentTypeVersion="14" ma:contentTypeDescription="Ein neues Dokument erstellen." ma:contentTypeScope="" ma:versionID="e15795b82e2c7947c1149743190462cc">
  <xsd:schema xmlns:xsd="http://www.w3.org/2001/XMLSchema" xmlns:xs="http://www.w3.org/2001/XMLSchema" xmlns:p="http://schemas.microsoft.com/office/2006/metadata/properties" xmlns:ns2="ffdd0dc1-5445-48ec-a098-25b2e4e8ace7" xmlns:ns3="013f0760-c1a6-4f33-8742-66ddd65a3c45" targetNamespace="http://schemas.microsoft.com/office/2006/metadata/properties" ma:root="true" ma:fieldsID="5837e1197b98d7e86b42628fe85967fc" ns2:_="" ns3:_="">
    <xsd:import namespace="ffdd0dc1-5445-48ec-a098-25b2e4e8ace7"/>
    <xsd:import namespace="013f0760-c1a6-4f33-8742-66ddd65a3c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d0dc1-5445-48ec-a098-25b2e4e8a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351d9a77-33d1-4cc8-9f8a-3b4a6f823e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f0760-c1a6-4f33-8742-66ddd65a3c4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527dd89-26da-4f20-94aa-dee365ad7085}" ma:internalName="TaxCatchAll" ma:showField="CatchAllData" ma:web="013f0760-c1a6-4f33-8742-66ddd65a3c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d0dc1-5445-48ec-a098-25b2e4e8ace7">
      <Terms xmlns="http://schemas.microsoft.com/office/infopath/2007/PartnerControls"/>
    </lcf76f155ced4ddcb4097134ff3c332f>
    <TaxCatchAll xmlns="013f0760-c1a6-4f33-8742-66ddd65a3c45" xsi:nil="true"/>
  </documentManagement>
</p:properties>
</file>

<file path=customXml/itemProps1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B4AD49-4E20-4290-9323-670528317B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d0dc1-5445-48ec-a098-25b2e4e8ace7"/>
    <ds:schemaRef ds:uri="013f0760-c1a6-4f33-8742-66ddd65a3c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26B806-0237-4942-A1FD-5C97285908C2}">
  <ds:schemaRefs>
    <ds:schemaRef ds:uri="http://schemas.microsoft.com/office/2006/metadata/properties"/>
    <ds:schemaRef ds:uri="http://schemas.microsoft.com/office/infopath/2007/PartnerControls"/>
    <ds:schemaRef ds:uri="ffdd0dc1-5445-48ec-a098-25b2e4e8ace7"/>
    <ds:schemaRef ds:uri="013f0760-c1a6-4f33-8742-66ddd65a3c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471</Words>
  <Application>Microsoft Office PowerPoint</Application>
  <PresentationFormat>Breitbild</PresentationFormat>
  <Paragraphs>136</Paragraphs>
  <Slides>17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Arial</vt:lpstr>
      <vt:lpstr>Benutzerdefiniertes Design</vt:lpstr>
      <vt:lpstr>PEIK-Energieberatungsbericht  Wir unterstützen Sie beim Energiesparen  Muster AG</vt:lpstr>
      <vt:lpstr>Was Sie im Energieberatungsbericht erwartet</vt:lpstr>
      <vt:lpstr>Das Wichtigste in Kürze</vt:lpstr>
      <vt:lpstr>Kurzübersicht Unternehmen</vt:lpstr>
      <vt:lpstr>Aufteilung der Energieträger auf Verbrauch und Kosten</vt:lpstr>
      <vt:lpstr>Reduktion der Energiekosten durch die Massnahmen</vt:lpstr>
      <vt:lpstr>Vorgeschlagener Aktionsplan</vt:lpstr>
      <vt:lpstr>Sofortmassnahmen</vt:lpstr>
      <vt:lpstr>Kurzfristig rentable Massnahmen</vt:lpstr>
      <vt:lpstr>Mittelfristig rentable Massnahmen</vt:lpstr>
      <vt:lpstr>Qualitativ beurteilte Massnahmen</vt:lpstr>
      <vt:lpstr>Sofort/Kurzfristige/Mittelfristige Massnahme im Detail</vt:lpstr>
      <vt:lpstr>Nächste Schritte</vt:lpstr>
      <vt:lpstr>Fördermöglichkeiten</vt:lpstr>
      <vt:lpstr>Nächste Schritte</vt:lpstr>
      <vt:lpstr>Fragen?</vt:lpstr>
      <vt:lpstr>Herzlichen Dank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Präsentation</dc:title>
  <dc:creator>Corinne Bertschi</dc:creator>
  <cp:lastModifiedBy>Gian Keller</cp:lastModifiedBy>
  <cp:revision>86</cp:revision>
  <dcterms:created xsi:type="dcterms:W3CDTF">2023-04-13T09:24:30Z</dcterms:created>
  <dcterms:modified xsi:type="dcterms:W3CDTF">2025-09-10T12:01:44Z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0x010100843D7D459F570849925E8349F37388B2</vt:lpwstr>
  </property>
  <property fmtid="{D5CDD505-2E9C-101B-9397-08002B2CF9AE}" pid="3" name="MediaServiceImageTags">
    <vt:lpwstr/>
  </property>
</Properties>
</file>