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9"/>
  </p:notesMasterIdLst>
  <p:handoutMasterIdLst>
    <p:handoutMasterId r:id="rId30"/>
  </p:handoutMasterIdLst>
  <p:sldIdLst>
    <p:sldId id="279" r:id="rId5"/>
    <p:sldId id="1138" r:id="rId6"/>
    <p:sldId id="1137" r:id="rId7"/>
    <p:sldId id="323" r:id="rId8"/>
    <p:sldId id="1155" r:id="rId9"/>
    <p:sldId id="1156" r:id="rId10"/>
    <p:sldId id="1157" r:id="rId11"/>
    <p:sldId id="1128" r:id="rId12"/>
    <p:sldId id="1136" r:id="rId13"/>
    <p:sldId id="1133" r:id="rId14"/>
    <p:sldId id="1135" r:id="rId15"/>
    <p:sldId id="1139" r:id="rId16"/>
    <p:sldId id="1140" r:id="rId17"/>
    <p:sldId id="1141" r:id="rId18"/>
    <p:sldId id="1143" r:id="rId19"/>
    <p:sldId id="1158" r:id="rId20"/>
    <p:sldId id="1159" r:id="rId21"/>
    <p:sldId id="1147" r:id="rId22"/>
    <p:sldId id="1148" r:id="rId23"/>
    <p:sldId id="1149" r:id="rId24"/>
    <p:sldId id="1150" r:id="rId25"/>
    <p:sldId id="1154" r:id="rId26"/>
    <p:sldId id="308" r:id="rId27"/>
    <p:sldId id="286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FEE2DF46-A96E-4F1E-8EFA-8125A02E7D82}">
          <p14:sldIdLst>
            <p14:sldId id="279"/>
          </p14:sldIdLst>
        </p14:section>
        <p14:section name="Inhaltsfolien" id="{B49AEE74-0A85-4C0B-89CB-302CC1DB1D02}">
          <p14:sldIdLst>
            <p14:sldId id="1138"/>
            <p14:sldId id="1137"/>
            <p14:sldId id="323"/>
            <p14:sldId id="1155"/>
            <p14:sldId id="1156"/>
            <p14:sldId id="1157"/>
            <p14:sldId id="1128"/>
            <p14:sldId id="1136"/>
            <p14:sldId id="1133"/>
            <p14:sldId id="1135"/>
            <p14:sldId id="1139"/>
            <p14:sldId id="1140"/>
            <p14:sldId id="1141"/>
            <p14:sldId id="1143"/>
            <p14:sldId id="1158"/>
            <p14:sldId id="1159"/>
            <p14:sldId id="1147"/>
            <p14:sldId id="1148"/>
            <p14:sldId id="1149"/>
            <p14:sldId id="1150"/>
            <p14:sldId id="1154"/>
            <p14:sldId id="308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A0D"/>
    <a:srgbClr val="12385F"/>
    <a:srgbClr val="F7A823"/>
    <a:srgbClr val="68ACDF"/>
    <a:srgbClr val="FEDCC8"/>
    <a:srgbClr val="0C273C"/>
    <a:srgbClr val="F0F7F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59" autoAdjust="0"/>
    <p:restoredTop sz="92041" autoAdjust="0"/>
  </p:normalViewPr>
  <p:slideViewPr>
    <p:cSldViewPr showGuides="1">
      <p:cViewPr varScale="1">
        <p:scale>
          <a:sx n="73" d="100"/>
          <a:sy n="73" d="100"/>
        </p:scale>
        <p:origin x="4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x von Niederhäusern" userId="684a9478-386c-490a-a8f0-43bd42fc6f68" providerId="ADAL" clId="{AEC09111-26A4-4033-AB0F-0B751505EF56}"/>
    <pc:docChg chg="modSld">
      <pc:chgData name="Felix von Niederhäusern" userId="684a9478-386c-490a-a8f0-43bd42fc6f68" providerId="ADAL" clId="{AEC09111-26A4-4033-AB0F-0B751505EF56}" dt="2023-11-01T10:27:18.903" v="87" actId="20577"/>
      <pc:docMkLst>
        <pc:docMk/>
      </pc:docMkLst>
      <pc:sldChg chg="modSp mod">
        <pc:chgData name="Felix von Niederhäusern" userId="684a9478-386c-490a-a8f0-43bd42fc6f68" providerId="ADAL" clId="{AEC09111-26A4-4033-AB0F-0B751505EF56}" dt="2023-11-01T10:26:47.042" v="53" actId="20577"/>
        <pc:sldMkLst>
          <pc:docMk/>
          <pc:sldMk cId="2455009392" sldId="279"/>
        </pc:sldMkLst>
        <pc:spChg chg="mod">
          <ac:chgData name="Felix von Niederhäusern" userId="684a9478-386c-490a-a8f0-43bd42fc6f68" providerId="ADAL" clId="{AEC09111-26A4-4033-AB0F-0B751505EF56}" dt="2023-11-01T10:26:47.042" v="53" actId="20577"/>
          <ac:spMkLst>
            <pc:docMk/>
            <pc:sldMk cId="2455009392" sldId="279"/>
            <ac:spMk id="4" creationId="{1A13A666-062B-468A-8C42-8BA2E2FC1347}"/>
          </ac:spMkLst>
        </pc:spChg>
      </pc:sldChg>
      <pc:sldChg chg="modSp mod">
        <pc:chgData name="Felix von Niederhäusern" userId="684a9478-386c-490a-a8f0-43bd42fc6f68" providerId="ADAL" clId="{AEC09111-26A4-4033-AB0F-0B751505EF56}" dt="2023-11-01T10:27:18.903" v="87" actId="20577"/>
        <pc:sldMkLst>
          <pc:docMk/>
          <pc:sldMk cId="271734368" sldId="286"/>
        </pc:sldMkLst>
        <pc:spChg chg="mod">
          <ac:chgData name="Felix von Niederhäusern" userId="684a9478-386c-490a-a8f0-43bd42fc6f68" providerId="ADAL" clId="{AEC09111-26A4-4033-AB0F-0B751505EF56}" dt="2023-11-01T10:27:18.903" v="87" actId="20577"/>
          <ac:spMkLst>
            <pc:docMk/>
            <pc:sldMk cId="271734368" sldId="286"/>
            <ac:spMk id="3" creationId="{C34B7780-1C30-433F-B0C2-C547FA5140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01.11.2023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01.11.2023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889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269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5790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30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0735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8200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9506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6267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103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956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449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866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312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411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801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625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/>
              <a:t>Vorstellung </a:t>
            </a:r>
            <a:r>
              <a:rPr lang="de-CH" sz="1100" dirty="0" err="1"/>
              <a:t>GastroSuisse</a:t>
            </a:r>
            <a:endParaRPr lang="de-CH" sz="11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087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/>
              <a:t>Vorstellung </a:t>
            </a:r>
            <a:r>
              <a:rPr lang="de-CH" sz="1100" dirty="0" err="1"/>
              <a:t>GastroSuisse</a:t>
            </a:r>
            <a:endParaRPr lang="de-CH" sz="11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6619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/>
              <a:t>Vorstellung </a:t>
            </a:r>
            <a:r>
              <a:rPr lang="de-CH" sz="1100" dirty="0" err="1"/>
              <a:t>GastroSuisse</a:t>
            </a:r>
            <a:endParaRPr lang="de-CH" sz="11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912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B197521-5179-2472-C0E7-4E6DF7140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9171" y="5680795"/>
            <a:ext cx="2235200" cy="1231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058 750 05 25</a:t>
            </a:r>
          </a:p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info@peik.ch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Brandschenkestrasse</a:t>
            </a:r>
            <a:r>
              <a:rPr lang="de-DE" sz="800" dirty="0">
                <a:solidFill>
                  <a:schemeClr val="accent1"/>
                </a:solidFill>
              </a:rPr>
              <a:t> 6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8001 </a:t>
            </a:r>
            <a:r>
              <a:rPr lang="de-DE" sz="800" dirty="0" err="1">
                <a:solidFill>
                  <a:schemeClr val="accent1"/>
                </a:solidFill>
              </a:rPr>
              <a:t>Zürich</a:t>
            </a:r>
            <a:endParaRPr lang="de-DE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PEIK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c/o </a:t>
            </a:r>
            <a:r>
              <a:rPr lang="de-DE" sz="800" dirty="0" err="1">
                <a:solidFill>
                  <a:schemeClr val="accent1"/>
                </a:solidFill>
              </a:rPr>
              <a:t>act</a:t>
            </a:r>
            <a:r>
              <a:rPr lang="de-DE" sz="800" dirty="0">
                <a:solidFill>
                  <a:schemeClr val="accent1"/>
                </a:solidFill>
              </a:rPr>
              <a:t> </a:t>
            </a:r>
            <a:r>
              <a:rPr lang="de-DE" sz="800" dirty="0" err="1">
                <a:solidFill>
                  <a:schemeClr val="accent1"/>
                </a:solidFill>
              </a:rPr>
              <a:t>Cleantech</a:t>
            </a:r>
            <a:r>
              <a:rPr lang="de-DE" sz="800" dirty="0">
                <a:solidFill>
                  <a:schemeClr val="accent1"/>
                </a:solidFill>
              </a:rPr>
              <a:t> Agentur Schweiz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32000" y="5938357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515379" y="6449884"/>
            <a:ext cx="1513384" cy="137833"/>
          </a:xfrm>
        </p:spPr>
        <p:txBody>
          <a:bodyPr/>
          <a:lstStyle/>
          <a:p>
            <a:fld id="{89907790-DDB5-1548-926E-D9A27D9095A3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l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521283" y="6453337"/>
            <a:ext cx="1513384" cy="137833"/>
          </a:xfrm>
        </p:spPr>
        <p:txBody>
          <a:bodyPr/>
          <a:lstStyle/>
          <a:p>
            <a:fld id="{85B19A80-F8C6-C04D-BAF0-3EE28DECE00A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95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15937" y="6522253"/>
            <a:ext cx="1513384" cy="137833"/>
          </a:xfrm>
        </p:spPr>
        <p:txBody>
          <a:bodyPr/>
          <a:lstStyle/>
          <a:p>
            <a:fld id="{C1E03405-F3F7-734B-8F9F-06496E8B86B5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6000" baseline="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46993" y="6453336"/>
            <a:ext cx="1513384" cy="137833"/>
          </a:xfrm>
        </p:spPr>
        <p:txBody>
          <a:bodyPr/>
          <a:lstStyle/>
          <a:p>
            <a:fld id="{7249057B-4D7A-374D-8CC8-5608D1EC8023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89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/>
          <a:p>
            <a:fld id="{69F1E6CB-0F9E-374F-83F0-5A83CB8A8808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/>
          <a:p>
            <a:fld id="{3077C8E7-61EF-F24D-A1EA-97258AE44E7F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07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8" y="6453337"/>
            <a:ext cx="1513384" cy="137833"/>
          </a:xfrm>
        </p:spPr>
        <p:txBody>
          <a:bodyPr/>
          <a:lstStyle/>
          <a:p>
            <a:fld id="{C1F4DB40-E828-9742-9B05-3C988B606B16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6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/>
          <a:lstStyle/>
          <a:p>
            <a:fld id="{974850B8-CD22-5941-9D34-7FC42E02FEC9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 marL="288000"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3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Dia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/>
          <a:lstStyle/>
          <a:p>
            <a:fld id="{C95893C1-2ED2-6545-8CD5-7B2D554999C8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895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09970" y="6453336"/>
            <a:ext cx="1513384" cy="137833"/>
          </a:xfrm>
        </p:spPr>
        <p:txBody>
          <a:bodyPr/>
          <a:lstStyle/>
          <a:p>
            <a:fld id="{23DA3844-2D6B-2141-AE70-2BE67C165B37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3000" baseline="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64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09969" y="6453337"/>
            <a:ext cx="1513384" cy="137833"/>
          </a:xfrm>
        </p:spPr>
        <p:txBody>
          <a:bodyPr/>
          <a:lstStyle/>
          <a:p>
            <a:fld id="{B26744AD-F47F-BF46-97C7-DDCE876958DC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6DB47883-15D9-5147-B7D1-823E7BD88005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59" r:id="rId3"/>
    <p:sldLayoutId id="2147483674" r:id="rId4"/>
    <p:sldLayoutId id="2147483666" r:id="rId5"/>
    <p:sldLayoutId id="2147483668" r:id="rId6"/>
    <p:sldLayoutId id="2147483678" r:id="rId7"/>
    <p:sldLayoutId id="2147483667" r:id="rId8"/>
    <p:sldLayoutId id="2147483665" r:id="rId9"/>
    <p:sldLayoutId id="2147483663" r:id="rId10"/>
    <p:sldLayoutId id="2147483673" r:id="rId11"/>
    <p:sldLayoutId id="2147483671" r:id="rId12"/>
    <p:sldLayoutId id="2147483664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2A12BBD-41DC-4617-833E-73F20A811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512676"/>
            <a:ext cx="5580063" cy="3420380"/>
          </a:xfrm>
        </p:spPr>
        <p:txBody>
          <a:bodyPr anchor="t"/>
          <a:lstStyle/>
          <a:p>
            <a:r>
              <a:rPr lang="de-CH" sz="5000" noProof="0" dirty="0"/>
              <a:t>Die PEIK-Energie-beratung </a:t>
            </a:r>
            <a:r>
              <a:rPr lang="de-CH" sz="5000" noProof="0" dirty="0" err="1"/>
              <a:t>für</a:t>
            </a:r>
            <a:r>
              <a:rPr lang="de-CH" sz="5000" noProof="0" dirty="0"/>
              <a:t> KMU</a:t>
            </a:r>
            <a:br>
              <a:rPr lang="de-CH" sz="5000" noProof="0" dirty="0"/>
            </a:br>
            <a:br>
              <a:rPr lang="de-CH" sz="5000" noProof="0" dirty="0"/>
            </a:br>
            <a:r>
              <a:rPr lang="de-CH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CH" sz="4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unterstützen</a:t>
            </a:r>
            <a:r>
              <a:rPr lang="de-CH" sz="4000" noProof="0" dirty="0">
                <a:latin typeface="Arial" panose="020B0604020202020204" pitchFamily="34" charset="0"/>
                <a:cs typeface="Arial" panose="020B0604020202020204" pitchFamily="34" charset="0"/>
              </a:rPr>
              <a:t> Sie beim Energiesparen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1A13A666-062B-468A-8C42-8BA2E2FC1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08829"/>
            <a:ext cx="5580062" cy="1008403"/>
          </a:xfrm>
        </p:spPr>
        <p:txBody>
          <a:bodyPr/>
          <a:lstStyle/>
          <a:p>
            <a:r>
              <a:rPr lang="de-CH" dirty="0"/>
              <a:t>Vorname Name</a:t>
            </a:r>
            <a:r>
              <a:rPr lang="de-CH" sz="2000" noProof="0" dirty="0"/>
              <a:t>, Funktion</a:t>
            </a:r>
          </a:p>
          <a:p>
            <a:r>
              <a:rPr lang="de-CH" sz="2000" noProof="0" dirty="0"/>
              <a:t>Ort, Datum</a:t>
            </a:r>
          </a:p>
        </p:txBody>
      </p:sp>
      <p:pic>
        <p:nvPicPr>
          <p:cNvPr id="15" name="Bildplatzhalter 14" descr="Ein Bild, das Kleidung, Person, draußen, Himmel enthält.&#10;&#10;Automatisch generierte Beschreibung">
            <a:extLst>
              <a:ext uri="{FF2B5EF4-FFF2-40B4-BE49-F238E27FC236}">
                <a16:creationId xmlns:a16="http://schemas.microsoft.com/office/drawing/2014/main" id="{575ABCBD-2B55-CCA5-4BCD-E7F672DE85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6"/>
          <a:stretch/>
        </p:blipFill>
        <p:spPr>
          <a:xfrm>
            <a:off x="0" y="512676"/>
            <a:ext cx="5663952" cy="5580620"/>
          </a:xfrm>
        </p:spPr>
      </p:pic>
    </p:spTree>
    <p:extLst>
      <p:ext uri="{BB962C8B-B14F-4D97-AF65-F5344CB8AC3E}">
        <p14:creationId xmlns:p14="http://schemas.microsoft.com/office/powerpoint/2010/main" val="245500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440669"/>
            <a:ext cx="11160682" cy="792087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2</a:t>
            </a:r>
            <a:r>
              <a:rPr lang="de-CH" noProof="0" dirty="0">
                <a:solidFill>
                  <a:schemeClr val="bg1"/>
                </a:solidFill>
              </a:rPr>
              <a:t>. Energieverbrauch analysieren und Massnahmen planen</a:t>
            </a:r>
            <a:br>
              <a:rPr lang="de-CH" noProof="0" dirty="0">
                <a:solidFill>
                  <a:schemeClr val="bg1"/>
                </a:solidFill>
              </a:rPr>
            </a:b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633FA28-9D39-0F55-3E69-E0EC4C42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18E2-F6AD-2E44-859D-24B3CE327125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B700BC-84C0-5220-C867-92D57EBCEA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07868" y="1592795"/>
            <a:ext cx="6768194" cy="45841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Fundierte Analyse des Energieverbrauchs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Priorisierung der Investitionen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Sofortmassnahmen</a:t>
            </a:r>
          </a:p>
          <a:p>
            <a:pPr marL="0" lvl="1">
              <a:lnSpc>
                <a:spcPct val="95000"/>
              </a:lnSpc>
              <a:buClr>
                <a:schemeClr val="accent3"/>
              </a:buClr>
            </a:pPr>
            <a:endParaRPr lang="de-CH" sz="2000" dirty="0"/>
          </a:p>
          <a:p>
            <a:pPr marL="0" lvl="1">
              <a:lnSpc>
                <a:spcPct val="95000"/>
              </a:lnSpc>
              <a:buClr>
                <a:schemeClr val="accent3"/>
              </a:buClr>
            </a:pPr>
            <a:endParaRPr lang="de-CH" sz="2000" dirty="0"/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PEIK </a:t>
            </a:r>
            <a:r>
              <a:rPr lang="de-CH" sz="2000" dirty="0" err="1">
                <a:solidFill>
                  <a:srgbClr val="EA5A0D"/>
                </a:solidFill>
              </a:rPr>
              <a:t>übernimmt</a:t>
            </a:r>
            <a:r>
              <a:rPr lang="de-CH" sz="2000" dirty="0">
                <a:solidFill>
                  <a:srgbClr val="EA5A0D"/>
                </a:solidFill>
              </a:rPr>
              <a:t> 50 Prozent der Beratungskosten (max. 2500 Franken).</a:t>
            </a:r>
          </a:p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000" dirty="0"/>
          </a:p>
        </p:txBody>
      </p:sp>
      <p:pic>
        <p:nvPicPr>
          <p:cNvPr id="45" name="Inhaltsplatzhalter 15" descr="Ein Bild, das Person, Zeichnung, Büroausstattung, Im Haus enthält.&#10;&#10;Automatisch generierte Beschreibung">
            <a:extLst>
              <a:ext uri="{FF2B5EF4-FFF2-40B4-BE49-F238E27FC236}">
                <a16:creationId xmlns:a16="http://schemas.microsoft.com/office/drawing/2014/main" id="{F4CCB668-6BD2-D1DB-5FDE-141708DA39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0"/>
          <a:stretch/>
        </p:blipFill>
        <p:spPr>
          <a:xfrm>
            <a:off x="498984" y="1588973"/>
            <a:ext cx="3833306" cy="45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6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440669"/>
            <a:ext cx="11160682" cy="792087"/>
          </a:xfrm>
        </p:spPr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3. Massnahmen zum Energiesparen umsetzen</a:t>
            </a:r>
            <a:br>
              <a:rPr lang="de-CH" noProof="0" dirty="0">
                <a:solidFill>
                  <a:schemeClr val="bg1"/>
                </a:solidFill>
              </a:rPr>
            </a:b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633FA28-9D39-0F55-3E69-E0EC4C42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B0F-8212-7D48-86E7-B036201590C5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B700BC-84C0-5220-C867-92D57EBCEA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07868" y="1559509"/>
            <a:ext cx="6768194" cy="46137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4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Begleitung der Massnahmenumsetzung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Unterstützung bei Offertanfragen, Anträgen </a:t>
            </a:r>
            <a:r>
              <a:rPr lang="de-CH" sz="2000" dirty="0" err="1"/>
              <a:t>für</a:t>
            </a:r>
            <a:r>
              <a:rPr lang="de-CH" sz="2000" dirty="0"/>
              <a:t> Fördermittel, bei der Betriebsoptimierung oder als Bauherrenvertretung</a:t>
            </a:r>
          </a:p>
          <a:p>
            <a:pPr marL="0" lvl="1">
              <a:lnSpc>
                <a:spcPct val="95000"/>
              </a:lnSpc>
              <a:buClr>
                <a:schemeClr val="accent3"/>
              </a:buClr>
            </a:pPr>
            <a:endParaRPr lang="de-CH" sz="2000" dirty="0"/>
          </a:p>
          <a:p>
            <a:pPr marL="0" lvl="1">
              <a:lnSpc>
                <a:spcPct val="95000"/>
              </a:lnSpc>
              <a:buClr>
                <a:schemeClr val="accent3"/>
              </a:buClr>
            </a:pPr>
            <a:endParaRPr lang="de-CH" sz="2000" dirty="0"/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PEIK </a:t>
            </a:r>
            <a:r>
              <a:rPr lang="de-CH" sz="2000" dirty="0" err="1">
                <a:solidFill>
                  <a:srgbClr val="EA5A0D"/>
                </a:solidFill>
              </a:rPr>
              <a:t>übernimmt</a:t>
            </a:r>
            <a:r>
              <a:rPr lang="de-CH" sz="2000" dirty="0">
                <a:solidFill>
                  <a:srgbClr val="EA5A0D"/>
                </a:solidFill>
              </a:rPr>
              <a:t> 50 Prozent der Kosten </a:t>
            </a:r>
            <a:r>
              <a:rPr lang="de-CH" sz="2000" dirty="0" err="1">
                <a:solidFill>
                  <a:srgbClr val="EA5A0D"/>
                </a:solidFill>
              </a:rPr>
              <a:t>für</a:t>
            </a:r>
            <a:r>
              <a:rPr lang="de-CH" sz="2000" dirty="0">
                <a:solidFill>
                  <a:srgbClr val="EA5A0D"/>
                </a:solidFill>
              </a:rPr>
              <a:t> die Umsetzungsbegleitung (max. 13 000 Franken) – auch </a:t>
            </a:r>
            <a:r>
              <a:rPr lang="de-CH" sz="2000" dirty="0" err="1">
                <a:solidFill>
                  <a:srgbClr val="EA5A0D"/>
                </a:solidFill>
              </a:rPr>
              <a:t>für</a:t>
            </a:r>
            <a:r>
              <a:rPr lang="de-CH" sz="2000" dirty="0">
                <a:solidFill>
                  <a:srgbClr val="EA5A0D"/>
                </a:solidFill>
              </a:rPr>
              <a:t> rasch umsetzbare Massnahmen.</a:t>
            </a:r>
          </a:p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400" dirty="0"/>
          </a:p>
        </p:txBody>
      </p:sp>
      <p:pic>
        <p:nvPicPr>
          <p:cNvPr id="16" name="Inhaltsplatzhalter 33" descr="Ein Bild, das Kleidung, Person, Himmel, draußen enthält.&#10;&#10;Automatisch generierte Beschreibung">
            <a:extLst>
              <a:ext uri="{FF2B5EF4-FFF2-40B4-BE49-F238E27FC236}">
                <a16:creationId xmlns:a16="http://schemas.microsoft.com/office/drawing/2014/main" id="{6ECCB907-EB0A-C105-5CC5-8E9DBCCB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31" y="1589085"/>
            <a:ext cx="3810858" cy="45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9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/>
              <a:t>Die PEIK-Wirkung – ein konkretes Beispiel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EA97D-9FE8-448B-9C59-DD0B12B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4932-42E0-7E4F-B7A6-EEA3C94F3B41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084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Die PEIK-Wirkung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F51F-8DA7-7046-9A89-5218648526B8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63272"/>
            <a:ext cx="6768195" cy="4613690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Ein typisches Schweizer KMU: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Metallbearbeitungsbetrieb (Fräsen, Drehen, Schleifen, Erodieren und Lasergravieren)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Gut 20 Mitarbeitende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Drei Produktionshallen in Leichtbauweise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Mit Sandwichpaneelen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olidFill>
                  <a:schemeClr val="tx1"/>
                </a:solidFill>
              </a:rPr>
              <a:t>Rund 1400 m</a:t>
            </a:r>
            <a:r>
              <a:rPr lang="de-CH" sz="2000" baseline="30000" dirty="0">
                <a:solidFill>
                  <a:schemeClr val="tx1"/>
                </a:solidFill>
              </a:rPr>
              <a:t>2</a:t>
            </a:r>
            <a:r>
              <a:rPr lang="de-CH" sz="2000" dirty="0">
                <a:solidFill>
                  <a:schemeClr val="tx1"/>
                </a:solidFill>
              </a:rPr>
              <a:t> Nutzfläche</a:t>
            </a:r>
            <a:endParaRPr lang="de-CH" sz="2000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de-CH" sz="2000" dirty="0">
                <a:solidFill>
                  <a:schemeClr val="tx1"/>
                </a:solidFill>
              </a:rPr>
              <a:t>Energiekosten von rund 90 000 Franken pro Jahr </a:t>
            </a:r>
            <a:r>
              <a:rPr lang="de-CH" sz="2000" dirty="0" err="1">
                <a:solidFill>
                  <a:schemeClr val="tx1"/>
                </a:solidFill>
              </a:rPr>
              <a:t>für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sz="2000" dirty="0">
                <a:solidFill>
                  <a:schemeClr val="tx1"/>
                </a:solidFill>
              </a:rPr>
              <a:t>588 000 kWh (Elektrizität und Erdgas, Zahlen von 2018)</a:t>
            </a:r>
          </a:p>
          <a:p>
            <a:pPr marL="0" lvl="1" indent="0">
              <a:buNone/>
            </a:pPr>
            <a:endParaRPr lang="de-CH" sz="2000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sz="200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</p:txBody>
      </p:sp>
      <p:pic>
        <p:nvPicPr>
          <p:cNvPr id="8" name="Inhaltsplatzhalter 7" descr="Ein Bild, das Person, Kleidung, Im Haus, Tastatur enthält.&#10;&#10;Automatisch generierte Beschreibung">
            <a:extLst>
              <a:ext uri="{FF2B5EF4-FFF2-40B4-BE49-F238E27FC236}">
                <a16:creationId xmlns:a16="http://schemas.microsoft.com/office/drawing/2014/main" id="{0CD8ACD3-8E3C-9758-4B48-2089E85B79F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4"/>
          <a:stretch/>
        </p:blipFill>
        <p:spPr>
          <a:xfrm>
            <a:off x="515938" y="1563272"/>
            <a:ext cx="3815792" cy="4584166"/>
          </a:xfrm>
        </p:spPr>
      </p:pic>
    </p:spTree>
    <p:extLst>
      <p:ext uri="{BB962C8B-B14F-4D97-AF65-F5344CB8AC3E}">
        <p14:creationId xmlns:p14="http://schemas.microsoft.com/office/powerpoint/2010/main" val="387718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Die PEIK-Wirkung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6736-FFC2-C548-A80E-CC4888D061B6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noProof="0" dirty="0">
                <a:solidFill>
                  <a:schemeClr val="tx1"/>
                </a:solidFill>
              </a:rPr>
              <a:t>Verbrauch analysieren und o</a:t>
            </a:r>
            <a:r>
              <a:rPr lang="de-CH" dirty="0" err="1">
                <a:solidFill>
                  <a:schemeClr val="tx1"/>
                </a:solidFill>
              </a:rPr>
              <a:t>ffensichtliche</a:t>
            </a:r>
            <a:r>
              <a:rPr lang="de-CH" dirty="0">
                <a:solidFill>
                  <a:schemeClr val="tx1"/>
                </a:solidFill>
              </a:rPr>
              <a:t> sowie verborgene Potenziale suchen:</a:t>
            </a:r>
          </a:p>
          <a:p>
            <a:pPr lvl="1">
              <a:lnSpc>
                <a:spcPct val="105000"/>
              </a:lnSpc>
            </a:pPr>
            <a:r>
              <a:rPr lang="de-CH" dirty="0" err="1">
                <a:solidFill>
                  <a:schemeClr val="tx1"/>
                </a:solidFill>
              </a:rPr>
              <a:t>fürs</a:t>
            </a:r>
            <a:r>
              <a:rPr lang="de-CH" dirty="0">
                <a:solidFill>
                  <a:schemeClr val="tx1"/>
                </a:solidFill>
              </a:rPr>
              <a:t> Energiesparen</a:t>
            </a:r>
          </a:p>
          <a:p>
            <a:pPr lvl="1">
              <a:lnSpc>
                <a:spcPct val="105000"/>
              </a:lnSpc>
            </a:pPr>
            <a:r>
              <a:rPr lang="de-CH" dirty="0" err="1">
                <a:solidFill>
                  <a:schemeClr val="tx1"/>
                </a:solidFill>
              </a:rPr>
              <a:t>für</a:t>
            </a:r>
            <a:r>
              <a:rPr lang="de-CH" dirty="0">
                <a:solidFill>
                  <a:schemeClr val="tx1"/>
                </a:solidFill>
              </a:rPr>
              <a:t> die eigene Energieproduktion</a:t>
            </a:r>
          </a:p>
          <a:p>
            <a:pPr lvl="1">
              <a:lnSpc>
                <a:spcPct val="105000"/>
              </a:lnSpc>
            </a:pPr>
            <a:r>
              <a:rPr lang="de-CH" dirty="0" err="1">
                <a:solidFill>
                  <a:schemeClr val="tx1"/>
                </a:solidFill>
              </a:rPr>
              <a:t>für</a:t>
            </a:r>
            <a:r>
              <a:rPr lang="de-CH" dirty="0">
                <a:solidFill>
                  <a:schemeClr val="tx1"/>
                </a:solidFill>
              </a:rPr>
              <a:t> ein optimiertes Energiesystem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im Gesamtbetrieb</a:t>
            </a:r>
          </a:p>
          <a:p>
            <a:pPr marL="0" lvl="1" indent="0">
              <a:lnSpc>
                <a:spcPct val="105000"/>
              </a:lnSpc>
              <a:buNone/>
            </a:pPr>
            <a:endParaRPr lang="de-CH" dirty="0">
              <a:solidFill>
                <a:schemeClr val="tx1"/>
              </a:solidFill>
            </a:endParaRPr>
          </a:p>
          <a:p>
            <a:pPr marL="0" lvl="1" indent="0">
              <a:lnSpc>
                <a:spcPct val="105000"/>
              </a:lnSpc>
              <a:buNone/>
            </a:pPr>
            <a:r>
              <a:rPr lang="de-CH" dirty="0">
                <a:solidFill>
                  <a:schemeClr val="tx1"/>
                </a:solidFill>
              </a:rPr>
              <a:t>Das Augenmerk liegt dabei nicht nur auf Elektrizität, sondern auch auf Wärme und Treibstoff (Mobilität).</a:t>
            </a: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5BA94351-0527-442F-404B-0E733C1F090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1" name="Inhaltsplatzhalter 6" descr="Ein Bild, das Person, Kleidung, Im Haus, Computer enthält.&#10;&#10;Automatisch generierte Beschreibung">
            <a:extLst>
              <a:ext uri="{FF2B5EF4-FFF2-40B4-BE49-F238E27FC236}">
                <a16:creationId xmlns:a16="http://schemas.microsoft.com/office/drawing/2014/main" id="{C5FF4A55-EB1E-725D-B13C-3BA265D29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7" y="1592796"/>
            <a:ext cx="3816352" cy="45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nhaltsplatzhalter 30">
            <a:extLst>
              <a:ext uri="{FF2B5EF4-FFF2-40B4-BE49-F238E27FC236}">
                <a16:creationId xmlns:a16="http://schemas.microsoft.com/office/drawing/2014/main" id="{FE054F74-A3F5-D45D-1DF8-9EFF2027D0A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Die PEIK-Wirkung 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5DA5-8030-B647-BB60-06666D932AFB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dirty="0">
                <a:solidFill>
                  <a:schemeClr val="tx1"/>
                </a:solidFill>
              </a:rPr>
              <a:t>Fokus der Analyse unter anderem auf: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Lüftung</a:t>
            </a:r>
            <a:r>
              <a:rPr lang="de-CH" dirty="0">
                <a:solidFill>
                  <a:schemeClr val="tx1"/>
                </a:solidFill>
              </a:rPr>
              <a:t>, Klima und Kältetechnik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Beleuchtung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Gebäudehülle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Heizung und Warmwasser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Pumpen und Druckluft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Photovoltaik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Mobilität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Motoren und Antriebe</a:t>
            </a: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</p:txBody>
      </p:sp>
      <p:pic>
        <p:nvPicPr>
          <p:cNvPr id="16" name="Grafik 15" descr="Ein Bild, das Gebäude, Wand, Elektrische Leitungen, Kabel enthält.&#10;&#10;Automatisch generierte Beschreibung">
            <a:extLst>
              <a:ext uri="{FF2B5EF4-FFF2-40B4-BE49-F238E27FC236}">
                <a16:creationId xmlns:a16="http://schemas.microsoft.com/office/drawing/2014/main" id="{2B4835EB-1F76-BE28-8997-5952ACED1A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"/>
          <a:stretch/>
        </p:blipFill>
        <p:spPr>
          <a:xfrm>
            <a:off x="519565" y="1571215"/>
            <a:ext cx="3812724" cy="460574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C4A2973A-E5B1-CB51-3C36-B4EDBFDF1DA1}"/>
              </a:ext>
            </a:extLst>
          </p:cNvPr>
          <p:cNvSpPr txBox="1"/>
          <p:nvPr/>
        </p:nvSpPr>
        <p:spPr>
          <a:xfrm rot="20420199">
            <a:off x="10030601" y="302169"/>
            <a:ext cx="2175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dirty="0">
                <a:solidFill>
                  <a:srgbClr val="EA5A0D"/>
                </a:solidFill>
              </a:rPr>
              <a:t>Bildvariante 1</a:t>
            </a:r>
          </a:p>
        </p:txBody>
      </p:sp>
    </p:spTree>
    <p:extLst>
      <p:ext uri="{BB962C8B-B14F-4D97-AF65-F5344CB8AC3E}">
        <p14:creationId xmlns:p14="http://schemas.microsoft.com/office/powerpoint/2010/main" val="397252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Die PEIK-Wirkung 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5DA5-8030-B647-BB60-06666D932AFB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dirty="0">
                <a:solidFill>
                  <a:schemeClr val="tx1"/>
                </a:solidFill>
              </a:rPr>
              <a:t>Fokus der Analyse unter anderem auf: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Lüftung</a:t>
            </a:r>
            <a:r>
              <a:rPr lang="de-CH" dirty="0">
                <a:solidFill>
                  <a:schemeClr val="tx1"/>
                </a:solidFill>
              </a:rPr>
              <a:t>, Klima und Kältetechnik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Beleuchtung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Gebäudehülle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Heizung und Warmwasser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Pumpen und Druckluft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Photovoltaik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Mobilität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Motoren und Antriebe</a:t>
            </a: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</p:txBody>
      </p:sp>
      <p:pic>
        <p:nvPicPr>
          <p:cNvPr id="27" name="Inhaltsplatzhalter 26" descr="Ein Bild, das Gebäude, draußen, Landfahrzeug, Fahrzeug enthält.&#10;&#10;Automatisch generierte Beschreibung">
            <a:extLst>
              <a:ext uri="{FF2B5EF4-FFF2-40B4-BE49-F238E27FC236}">
                <a16:creationId xmlns:a16="http://schemas.microsoft.com/office/drawing/2014/main" id="{E464843F-C855-5134-421A-D539470E6E4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1"/>
          <a:stretch/>
        </p:blipFill>
        <p:spPr>
          <a:xfrm>
            <a:off x="517751" y="1571215"/>
            <a:ext cx="3812725" cy="460574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A9F2DD6-8349-DF3D-E6D7-7CE095EE47EA}"/>
              </a:ext>
            </a:extLst>
          </p:cNvPr>
          <p:cNvSpPr txBox="1"/>
          <p:nvPr/>
        </p:nvSpPr>
        <p:spPr>
          <a:xfrm rot="20420199">
            <a:off x="10030601" y="302169"/>
            <a:ext cx="2175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dirty="0">
                <a:solidFill>
                  <a:srgbClr val="EA5A0D"/>
                </a:solidFill>
              </a:rPr>
              <a:t>Bildvariante 2</a:t>
            </a:r>
          </a:p>
        </p:txBody>
      </p:sp>
    </p:spTree>
    <p:extLst>
      <p:ext uri="{BB962C8B-B14F-4D97-AF65-F5344CB8AC3E}">
        <p14:creationId xmlns:p14="http://schemas.microsoft.com/office/powerpoint/2010/main" val="65286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Die PEIK-Wirkung 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5DA5-8030-B647-BB60-06666D932AFB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dirty="0">
                <a:solidFill>
                  <a:schemeClr val="tx1"/>
                </a:solidFill>
              </a:rPr>
              <a:t>Fokus der Analyse unter anderem auf: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Lüftung</a:t>
            </a:r>
            <a:r>
              <a:rPr lang="de-CH" dirty="0">
                <a:solidFill>
                  <a:schemeClr val="tx1"/>
                </a:solidFill>
              </a:rPr>
              <a:t>, Klima und Kältetechnik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Beleuchtung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Gebäudehülle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Heizung und Warmwasser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Pumpen und Druckluft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Photovoltaik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Mobilität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Motoren und Antriebe</a:t>
            </a: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366E02-95B7-A96B-BCBD-AFDE92AF5282}"/>
              </a:ext>
            </a:extLst>
          </p:cNvPr>
          <p:cNvSpPr txBox="1"/>
          <p:nvPr/>
        </p:nvSpPr>
        <p:spPr>
          <a:xfrm rot="20420199">
            <a:off x="10030601" y="302169"/>
            <a:ext cx="2175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dirty="0">
                <a:solidFill>
                  <a:srgbClr val="EA5A0D"/>
                </a:solidFill>
              </a:rPr>
              <a:t>Bildvariante 3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18B19C5-7DFB-D691-3AA5-8C79D9C8DDB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Ein Bild, das Person, Bankautomat, Im Haus, Wand enthält.&#10;&#10;Automatisch generierte Beschreibung">
            <a:extLst>
              <a:ext uri="{FF2B5EF4-FFF2-40B4-BE49-F238E27FC236}">
                <a16:creationId xmlns:a16="http://schemas.microsoft.com/office/drawing/2014/main" id="{929669EE-18BC-A9DC-DBE8-F4EA1C22E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65" y="1592795"/>
            <a:ext cx="3920251" cy="45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4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Die PEIK-Wirkung</a:t>
            </a:r>
            <a:endParaRPr lang="de-CH" sz="30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5BDE-A023-1E46-A29A-CAC4C2846575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B71026CF-A1D2-3966-B6B8-C73ADD170B9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dirty="0">
                <a:solidFill>
                  <a:schemeClr val="tx1"/>
                </a:solidFill>
              </a:rPr>
              <a:t>Massnahmen planen – Bericht als Entscheidungsgrundlage: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Welche Massnahmen bringen welchen Nutzen?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Was kann sofort umgesetzt werden, was ist kurz- und was mittelfristig rentabel?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Mit welchen Investitionen muss gerechnet werden, und in welchem Zeitraum zahlen sie sich aus?</a:t>
            </a:r>
          </a:p>
          <a:p>
            <a:endParaRPr lang="de-DE" dirty="0"/>
          </a:p>
        </p:txBody>
      </p:sp>
      <p:pic>
        <p:nvPicPr>
          <p:cNvPr id="11" name="Grafik 10" descr="Ein Bild, das Text, Screenshot, Zahl, Software enthält.&#10;&#10;Automatisch generierte Beschreibung">
            <a:extLst>
              <a:ext uri="{FF2B5EF4-FFF2-40B4-BE49-F238E27FC236}">
                <a16:creationId xmlns:a16="http://schemas.microsoft.com/office/drawing/2014/main" id="{2779C726-D86E-4F16-90B8-98B4474FF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92" y="1176677"/>
            <a:ext cx="7772400" cy="51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Die PEIK-Wirkung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5F7D-38A4-114F-831F-3C77394FDD9E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7C16221B-9789-5D90-85C6-AE56FA00D3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F00B11A0-AF6E-7F07-16D5-2FB2F80138B8}"/>
              </a:ext>
            </a:extLst>
          </p:cNvPr>
          <p:cNvSpPr txBox="1">
            <a:spLocks/>
          </p:cNvSpPr>
          <p:nvPr/>
        </p:nvSpPr>
        <p:spPr>
          <a:xfrm>
            <a:off x="4907868" y="1592795"/>
            <a:ext cx="676819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CH" sz="2000" dirty="0">
                <a:solidFill>
                  <a:schemeClr val="tx1"/>
                </a:solidFill>
              </a:rPr>
              <a:t>Kosteneinsparung auf einen Blick:</a:t>
            </a:r>
          </a:p>
          <a:p>
            <a:pPr lvl="1">
              <a:spcBef>
                <a:spcPts val="1200"/>
              </a:spcBef>
            </a:pPr>
            <a:r>
              <a:rPr lang="de-CH" sz="2000" dirty="0">
                <a:solidFill>
                  <a:schemeClr val="tx1"/>
                </a:solidFill>
              </a:rPr>
              <a:t>Über 20 Prozent Energiekosten gespart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8" name="Inhaltsplatzhalter 7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07ADE88E-F272-A790-2CBD-6424E7AC68F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"/>
          <a:stretch/>
        </p:blipFill>
        <p:spPr>
          <a:xfrm>
            <a:off x="407368" y="1462950"/>
            <a:ext cx="3761817" cy="4954381"/>
          </a:xfrm>
        </p:spPr>
      </p:pic>
    </p:spTree>
    <p:extLst>
      <p:ext uri="{BB962C8B-B14F-4D97-AF65-F5344CB8AC3E}">
        <p14:creationId xmlns:p14="http://schemas.microsoft.com/office/powerpoint/2010/main" val="35095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Was ist PEIK?</a:t>
            </a:r>
            <a:endParaRPr lang="de-CH" sz="30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68086"/>
            <a:ext cx="1513384" cy="137833"/>
          </a:xfrm>
        </p:spPr>
        <p:txBody>
          <a:bodyPr/>
          <a:lstStyle/>
          <a:p>
            <a:fld id="{53BF6353-ADE1-B448-ABBC-3EBA985297AA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63272"/>
            <a:ext cx="6768195" cy="4613690"/>
          </a:xfrm>
        </p:spPr>
        <p:txBody>
          <a:bodyPr/>
          <a:lstStyle/>
          <a:p>
            <a:r>
              <a:rPr lang="de-CH" sz="2000" noProof="0" dirty="0">
                <a:solidFill>
                  <a:schemeClr val="tx1"/>
                </a:solidFill>
              </a:rPr>
              <a:t>PEIK – Professionelle Energieberatung </a:t>
            </a:r>
            <a:r>
              <a:rPr lang="de-CH" sz="2000" noProof="0" dirty="0" err="1">
                <a:solidFill>
                  <a:schemeClr val="tx1"/>
                </a:solidFill>
              </a:rPr>
              <a:t>für</a:t>
            </a:r>
            <a:r>
              <a:rPr lang="de-CH" sz="2000" noProof="0" dirty="0">
                <a:solidFill>
                  <a:schemeClr val="tx1"/>
                </a:solidFill>
              </a:rPr>
              <a:t> Ihr KMU – ist ein Programm von </a:t>
            </a:r>
            <a:r>
              <a:rPr lang="de-CH" sz="2000" noProof="0" dirty="0" err="1">
                <a:solidFill>
                  <a:schemeClr val="tx1"/>
                </a:solidFill>
              </a:rPr>
              <a:t>EnergieSchweiz</a:t>
            </a:r>
            <a:endParaRPr lang="de-CH" sz="2000" noProof="0" dirty="0">
              <a:solidFill>
                <a:schemeClr val="tx1"/>
              </a:solidFill>
            </a:endParaRPr>
          </a:p>
          <a:p>
            <a:pPr lvl="1"/>
            <a:r>
              <a:rPr lang="de-CH" sz="2000" dirty="0">
                <a:solidFill>
                  <a:schemeClr val="tx1"/>
                </a:solidFill>
              </a:rPr>
              <a:t>PEIK hilft KMUs, Energiesparprojekte gezielt anzupacken</a:t>
            </a:r>
          </a:p>
          <a:p>
            <a:pPr lvl="1"/>
            <a:r>
              <a:rPr lang="de-CH" sz="2000" noProof="0" dirty="0">
                <a:solidFill>
                  <a:schemeClr val="tx1"/>
                </a:solidFill>
              </a:rPr>
              <a:t>Für alle Unternehmen in der Schweiz mit Energiekosten zwischen 20 000 und 300 000 Franken pro Jahr</a:t>
            </a:r>
          </a:p>
          <a:p>
            <a:pPr lvl="1"/>
            <a:r>
              <a:rPr lang="de-CH" sz="2000" dirty="0">
                <a:solidFill>
                  <a:schemeClr val="tx1"/>
                </a:solidFill>
              </a:rPr>
              <a:t>Über 200 PEIK-Energieprofis in der ganzen Schweiz – in Ihrer Region</a:t>
            </a: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BD8FC28F-75F2-EAB9-5C75-76262D5D942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9" name="Grafik 18" descr="Ein Bild, das Kleidung, Person, Himmel, draußen enthält.&#10;&#10;Automatisch generierte Beschreibung">
            <a:extLst>
              <a:ext uri="{FF2B5EF4-FFF2-40B4-BE49-F238E27FC236}">
                <a16:creationId xmlns:a16="http://schemas.microsoft.com/office/drawing/2014/main" id="{EF557840-5A02-2DA0-5A04-C83B0B521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78" y="1563272"/>
            <a:ext cx="3840929" cy="46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8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Beispiele von Sparpotenzial-Massnahmen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1740-AFE9-F84C-B0C6-DEF779229E25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>
                <a:solidFill>
                  <a:schemeClr val="tx1"/>
                </a:solidFill>
              </a:rPr>
              <a:t>Lüftung: </a:t>
            </a:r>
            <a:r>
              <a:rPr lang="de-CH" dirty="0">
                <a:solidFill>
                  <a:schemeClr val="tx1"/>
                </a:solidFill>
              </a:rPr>
              <a:t>Reduktion der Durchflussraten und Betriebsstunden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Einsparungen: 10–80% Elektrizität,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5–50% Wärme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Payback: &lt; 2 Jahre</a:t>
            </a: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>
                <a:solidFill>
                  <a:schemeClr val="tx1"/>
                </a:solidFill>
              </a:rPr>
              <a:t>Heizung: </a:t>
            </a:r>
            <a:r>
              <a:rPr lang="de-CH" dirty="0">
                <a:solidFill>
                  <a:schemeClr val="tx1"/>
                </a:solidFill>
              </a:rPr>
              <a:t>Ersatz der Wärmeerzeugung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Einsparungen: 5–75%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Payback: 5–30 Jahre (abhängig von den Gegebenheiten)</a:t>
            </a: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60D9CE55-FB03-1D2D-36A7-7A8610AA846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6" name="Grafik 15" descr="Ein Bild, das Wand, Maschine, Zylinder, Pfeife Flöte Rohr enthält.&#10;&#10;Automatisch generierte Beschreibung">
            <a:extLst>
              <a:ext uri="{FF2B5EF4-FFF2-40B4-BE49-F238E27FC236}">
                <a16:creationId xmlns:a16="http://schemas.microsoft.com/office/drawing/2014/main" id="{5AE0F3AD-72F9-ED8D-ABD1-1343AB6C7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79" y="1592796"/>
            <a:ext cx="3816910" cy="45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Beispiele von Sparpotenzial-Massnahmen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18D4-0979-8E4A-965A-DDE5D5056E2E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>
                <a:solidFill>
                  <a:schemeClr val="tx1"/>
                </a:solidFill>
              </a:rPr>
              <a:t>Beleuchtung: </a:t>
            </a:r>
            <a:r>
              <a:rPr lang="de-CH" dirty="0">
                <a:solidFill>
                  <a:schemeClr val="tx1"/>
                </a:solidFill>
              </a:rPr>
              <a:t>Renovierung der LED-Beleuchtung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Einsparungen: 30–80%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Payback: 2–15 Jahre (abhängig von den Betriebsstunden und dem Leuchtentyp)</a:t>
            </a: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>
                <a:solidFill>
                  <a:schemeClr val="tx1"/>
                </a:solidFill>
              </a:rPr>
              <a:t>Erneuerbare Energie: </a:t>
            </a:r>
            <a:r>
              <a:rPr lang="de-CH" dirty="0">
                <a:solidFill>
                  <a:schemeClr val="tx1"/>
                </a:solidFill>
              </a:rPr>
              <a:t>Installation einer Photovoltaik-Anlage 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Eigenverbrauch Strom: 30%–90% der produzierten Energie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Payback: 8–16 Jahre</a:t>
            </a:r>
          </a:p>
        </p:txBody>
      </p:sp>
      <p:pic>
        <p:nvPicPr>
          <p:cNvPr id="7" name="Inhaltsplatzhalter 6" descr="Ein Bild, das Person, Kleidung, Menschliches Gesicht, Brille enthält.&#10;&#10;Automatisch generierte Beschreibung">
            <a:extLst>
              <a:ext uri="{FF2B5EF4-FFF2-40B4-BE49-F238E27FC236}">
                <a16:creationId xmlns:a16="http://schemas.microsoft.com/office/drawing/2014/main" id="{36CE153C-BCC4-CA9D-2454-10BEEDF1BBD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79" y="1592795"/>
            <a:ext cx="3816910" cy="4584168"/>
          </a:xfrm>
        </p:spPr>
      </p:pic>
      <p:pic>
        <p:nvPicPr>
          <p:cNvPr id="12" name="Grafik 11" descr="Ein Bild, das Person, Solarenergie, Solarpanel, Gelände enthält.&#10;&#10;Automatisch generierte Beschreibung">
            <a:extLst>
              <a:ext uri="{FF2B5EF4-FFF2-40B4-BE49-F238E27FC236}">
                <a16:creationId xmlns:a16="http://schemas.microsoft.com/office/drawing/2014/main" id="{1CB4F2ED-639F-C193-E7D6-2F7C2390E6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"/>
          <a:stretch/>
        </p:blipFill>
        <p:spPr>
          <a:xfrm>
            <a:off x="515379" y="1592795"/>
            <a:ext cx="3816910" cy="45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9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93F60"/>
                </a:solidFill>
                <a:latin typeface="Arial" panose="020B0604020202020204" pitchFamily="34" charset="0"/>
              </a:rPr>
              <a:t>PEIK – Ausgangspunkt für weitere Produkte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1605-DD35-0841-90B5-56991A755EB0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B71026CF-A1D2-3966-B6B8-C73ADD170B9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5378" y="1592796"/>
            <a:ext cx="5068174" cy="4584167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dirty="0">
                <a:solidFill>
                  <a:schemeClr val="tx1"/>
                </a:solidFill>
              </a:rPr>
              <a:t>Mit PEIK beginnen: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Synergien nutzen und mit anderen Produkten von PEIK-Partnern kombinieren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Kosten und Leistungen optimieren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BO – Verpflichtungen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(Art. 8 </a:t>
            </a:r>
            <a:r>
              <a:rPr lang="de-CH" dirty="0" err="1">
                <a:solidFill>
                  <a:schemeClr val="tx1"/>
                </a:solidFill>
              </a:rPr>
              <a:t>MuKEn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Massgeschneiderte Lösungen in Etappen</a:t>
            </a:r>
          </a:p>
          <a:p>
            <a:pPr lvl="1"/>
            <a:endParaRPr lang="de-CH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8" name="Grafik 18">
            <a:extLst>
              <a:ext uri="{FF2B5EF4-FFF2-40B4-BE49-F238E27FC236}">
                <a16:creationId xmlns:a16="http://schemas.microsoft.com/office/drawing/2014/main" id="{78EB3492-E11A-FE1F-975A-9E7FB7343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634" y="2097626"/>
            <a:ext cx="1255215" cy="409865"/>
          </a:xfrm>
          <a:prstGeom prst="rect">
            <a:avLst/>
          </a:prstGeom>
        </p:spPr>
      </p:pic>
      <p:pic>
        <p:nvPicPr>
          <p:cNvPr id="10" name="Grafik 20">
            <a:extLst>
              <a:ext uri="{FF2B5EF4-FFF2-40B4-BE49-F238E27FC236}">
                <a16:creationId xmlns:a16="http://schemas.microsoft.com/office/drawing/2014/main" id="{BD56E803-C709-C71A-E8BD-068E3E96E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641" y="3021612"/>
            <a:ext cx="1445848" cy="517815"/>
          </a:xfrm>
          <a:prstGeom prst="rect">
            <a:avLst/>
          </a:prstGeom>
        </p:spPr>
      </p:pic>
      <p:cxnSp>
        <p:nvCxnSpPr>
          <p:cNvPr id="11" name="Connecteur droit avec flèche 41">
            <a:extLst>
              <a:ext uri="{FF2B5EF4-FFF2-40B4-BE49-F238E27FC236}">
                <a16:creationId xmlns:a16="http://schemas.microsoft.com/office/drawing/2014/main" id="{329B9623-A2F2-CC6C-E0E2-507D7490FB22}"/>
              </a:ext>
            </a:extLst>
          </p:cNvPr>
          <p:cNvCxnSpPr>
            <a:cxnSpLocks/>
          </p:cNvCxnSpPr>
          <p:nvPr/>
        </p:nvCxnSpPr>
        <p:spPr>
          <a:xfrm flipV="1">
            <a:off x="8565578" y="2565632"/>
            <a:ext cx="653246" cy="542391"/>
          </a:xfrm>
          <a:prstGeom prst="straightConnector1">
            <a:avLst/>
          </a:prstGeom>
          <a:ln>
            <a:solidFill>
              <a:srgbClr val="293F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42">
            <a:extLst>
              <a:ext uri="{FF2B5EF4-FFF2-40B4-BE49-F238E27FC236}">
                <a16:creationId xmlns:a16="http://schemas.microsoft.com/office/drawing/2014/main" id="{80258EA2-3F4C-C36C-2790-C814609E3F12}"/>
              </a:ext>
            </a:extLst>
          </p:cNvPr>
          <p:cNvCxnSpPr/>
          <p:nvPr/>
        </p:nvCxnSpPr>
        <p:spPr>
          <a:xfrm>
            <a:off x="8592694" y="3449257"/>
            <a:ext cx="625743" cy="0"/>
          </a:xfrm>
          <a:prstGeom prst="straightConnector1">
            <a:avLst/>
          </a:prstGeom>
          <a:ln>
            <a:solidFill>
              <a:srgbClr val="293F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43">
            <a:extLst>
              <a:ext uri="{FF2B5EF4-FFF2-40B4-BE49-F238E27FC236}">
                <a16:creationId xmlns:a16="http://schemas.microsoft.com/office/drawing/2014/main" id="{B20E6F7F-9F1B-8D7A-294A-9091BA4B242F}"/>
              </a:ext>
            </a:extLst>
          </p:cNvPr>
          <p:cNvSpPr txBox="1"/>
          <p:nvPr/>
        </p:nvSpPr>
        <p:spPr>
          <a:xfrm>
            <a:off x="10583952" y="215107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(UZV)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45">
            <a:extLst>
              <a:ext uri="{FF2B5EF4-FFF2-40B4-BE49-F238E27FC236}">
                <a16:creationId xmlns:a16="http://schemas.microsoft.com/office/drawing/2014/main" id="{76A60828-EFC3-93AD-25A4-0A19229D31F3}"/>
              </a:ext>
            </a:extLst>
          </p:cNvPr>
          <p:cNvCxnSpPr>
            <a:cxnSpLocks/>
          </p:cNvCxnSpPr>
          <p:nvPr/>
        </p:nvCxnSpPr>
        <p:spPr>
          <a:xfrm>
            <a:off x="8541409" y="3738542"/>
            <a:ext cx="631941" cy="596004"/>
          </a:xfrm>
          <a:prstGeom prst="straightConnector1">
            <a:avLst/>
          </a:prstGeom>
          <a:ln>
            <a:solidFill>
              <a:srgbClr val="293F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46">
            <a:extLst>
              <a:ext uri="{FF2B5EF4-FFF2-40B4-BE49-F238E27FC236}">
                <a16:creationId xmlns:a16="http://schemas.microsoft.com/office/drawing/2014/main" id="{1914A96C-1D08-6125-5498-33772E68F115}"/>
              </a:ext>
            </a:extLst>
          </p:cNvPr>
          <p:cNvSpPr txBox="1"/>
          <p:nvPr/>
        </p:nvSpPr>
        <p:spPr>
          <a:xfrm>
            <a:off x="9247688" y="4096076"/>
            <a:ext cx="1881374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Produkte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Dritten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-  SIG (GE)</a:t>
            </a:r>
          </a:p>
          <a:p>
            <a:pPr indent="-171450">
              <a:buFontTx/>
              <a:buChar char="-"/>
            </a:pP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KEEST (TG, SH) </a:t>
            </a:r>
          </a:p>
          <a:p>
            <a:pPr indent="-171450">
              <a:buFontTx/>
              <a:buChar char="-"/>
            </a:pP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usw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48">
            <a:extLst>
              <a:ext uri="{FF2B5EF4-FFF2-40B4-BE49-F238E27FC236}">
                <a16:creationId xmlns:a16="http://schemas.microsoft.com/office/drawing/2014/main" id="{7BC17730-A61E-F961-B274-136CF0743113}"/>
              </a:ext>
            </a:extLst>
          </p:cNvPr>
          <p:cNvSpPr txBox="1"/>
          <p:nvPr/>
        </p:nvSpPr>
        <p:spPr>
          <a:xfrm>
            <a:off x="9247689" y="2531849"/>
            <a:ext cx="1192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PEIK </a:t>
            </a:r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 Abo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49">
            <a:extLst>
              <a:ext uri="{FF2B5EF4-FFF2-40B4-BE49-F238E27FC236}">
                <a16:creationId xmlns:a16="http://schemas.microsoft.com/office/drawing/2014/main" id="{E17FEBD0-C1B2-3142-9AD6-34FE13A71031}"/>
              </a:ext>
            </a:extLst>
          </p:cNvPr>
          <p:cNvSpPr txBox="1"/>
          <p:nvPr/>
        </p:nvSpPr>
        <p:spPr>
          <a:xfrm>
            <a:off x="9247689" y="3542296"/>
            <a:ext cx="163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>
                <a:latin typeface="Arial" panose="020B0604020202020204" pitchFamily="34" charset="0"/>
                <a:cs typeface="Arial" panose="020B0604020202020204" pitchFamily="34" charset="0"/>
              </a:rPr>
              <a:t>PEIK@Advanced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F9D568C-C8BE-7166-4FAC-6D1AF5761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0016" y="2864176"/>
            <a:ext cx="2235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15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0AD13-05C2-49A3-9AD5-CE047273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noProof="0" dirty="0"/>
              <a:t>Fragen?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A6D2E6-F075-4875-AF6F-477F1330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6E50-9D6E-BC4C-B6CB-4E6A6CDBDB26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082433-EBD5-4E22-A17A-8923B96A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23</a:t>
            </a:fld>
            <a:endParaRPr lang="de-CH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E9DF2D3-CF39-49E8-BFE2-F6EF8B01BBA1}"/>
              </a:ext>
            </a:extLst>
          </p:cNvPr>
          <p:cNvGrpSpPr/>
          <p:nvPr/>
        </p:nvGrpSpPr>
        <p:grpSpPr>
          <a:xfrm>
            <a:off x="7372266" y="1942762"/>
            <a:ext cx="1736947" cy="1719578"/>
            <a:chOff x="550863" y="1093788"/>
            <a:chExt cx="3492500" cy="3457575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115C22E-65BE-4FAF-90C2-C4A7CC9EA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6" y="2803526"/>
              <a:ext cx="717550" cy="719138"/>
            </a:xfrm>
            <a:custGeom>
              <a:avLst/>
              <a:gdLst>
                <a:gd name="T0" fmla="*/ 0 w 750"/>
                <a:gd name="T1" fmla="*/ 375 h 751"/>
                <a:gd name="T2" fmla="*/ 0 w 750"/>
                <a:gd name="T3" fmla="*/ 375 h 751"/>
                <a:gd name="T4" fmla="*/ 375 w 750"/>
                <a:gd name="T5" fmla="*/ 751 h 751"/>
                <a:gd name="T6" fmla="*/ 750 w 750"/>
                <a:gd name="T7" fmla="*/ 375 h 751"/>
                <a:gd name="T8" fmla="*/ 375 w 750"/>
                <a:gd name="T9" fmla="*/ 0 h 751"/>
                <a:gd name="T10" fmla="*/ 0 w 750"/>
                <a:gd name="T11" fmla="*/ 375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0" y="375"/>
                  </a:moveTo>
                  <a:lnTo>
                    <a:pt x="0" y="375"/>
                  </a:lnTo>
                  <a:cubicBezTo>
                    <a:pt x="0" y="582"/>
                    <a:pt x="168" y="751"/>
                    <a:pt x="375" y="751"/>
                  </a:cubicBez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FC73D41-0911-45D5-A274-4F8CC418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8 w 1175"/>
                <a:gd name="T19" fmla="*/ 403 h 1021"/>
                <a:gd name="T20" fmla="*/ 1108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8" y="218"/>
                    <a:pt x="1108" y="403"/>
                  </a:cubicBezTo>
                  <a:lnTo>
                    <a:pt x="1108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036DC03-C9DC-42FF-8F3D-2463124DD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6" y="2803526"/>
              <a:ext cx="717550" cy="719138"/>
            </a:xfrm>
            <a:custGeom>
              <a:avLst/>
              <a:gdLst>
                <a:gd name="T0" fmla="*/ 375 w 750"/>
                <a:gd name="T1" fmla="*/ 751 h 751"/>
                <a:gd name="T2" fmla="*/ 375 w 750"/>
                <a:gd name="T3" fmla="*/ 751 h 751"/>
                <a:gd name="T4" fmla="*/ 750 w 750"/>
                <a:gd name="T5" fmla="*/ 375 h 751"/>
                <a:gd name="T6" fmla="*/ 375 w 750"/>
                <a:gd name="T7" fmla="*/ 0 h 751"/>
                <a:gd name="T8" fmla="*/ 0 w 750"/>
                <a:gd name="T9" fmla="*/ 375 h 751"/>
                <a:gd name="T10" fmla="*/ 375 w 750"/>
                <a:gd name="T11" fmla="*/ 751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375" y="751"/>
                  </a:moveTo>
                  <a:lnTo>
                    <a:pt x="375" y="751"/>
                  </a:ln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ubicBezTo>
                    <a:pt x="0" y="582"/>
                    <a:pt x="168" y="751"/>
                    <a:pt x="375" y="751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4952713-C745-4DA8-9F49-FDC7C8F9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7 w 1175"/>
                <a:gd name="T19" fmla="*/ 403 h 1021"/>
                <a:gd name="T20" fmla="*/ 1107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7" y="218"/>
                    <a:pt x="1107" y="403"/>
                  </a:cubicBezTo>
                  <a:lnTo>
                    <a:pt x="1107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F4EC0E6-7CD3-4D79-8A99-AF5B432DD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063" y="1093788"/>
              <a:ext cx="2198688" cy="1971675"/>
            </a:xfrm>
            <a:custGeom>
              <a:avLst/>
              <a:gdLst>
                <a:gd name="T0" fmla="*/ 1901 w 2298"/>
                <a:gd name="T1" fmla="*/ 1515 h 2061"/>
                <a:gd name="T2" fmla="*/ 1901 w 2298"/>
                <a:gd name="T3" fmla="*/ 1515 h 2061"/>
                <a:gd name="T4" fmla="*/ 2252 w 2298"/>
                <a:gd name="T5" fmla="*/ 928 h 2061"/>
                <a:gd name="T6" fmla="*/ 1528 w 2298"/>
                <a:gd name="T7" fmla="*/ 35 h 2061"/>
                <a:gd name="T8" fmla="*/ 717 w 2298"/>
                <a:gd name="T9" fmla="*/ 479 h 2061"/>
                <a:gd name="T10" fmla="*/ 613 w 2298"/>
                <a:gd name="T11" fmla="*/ 483 h 2061"/>
                <a:gd name="T12" fmla="*/ 161 w 2298"/>
                <a:gd name="T13" fmla="*/ 739 h 2061"/>
                <a:gd name="T14" fmla="*/ 22 w 2298"/>
                <a:gd name="T15" fmla="*/ 1239 h 2061"/>
                <a:gd name="T16" fmla="*/ 321 w 2298"/>
                <a:gd name="T17" fmla="*/ 1722 h 2061"/>
                <a:gd name="T18" fmla="*/ 363 w 2298"/>
                <a:gd name="T19" fmla="*/ 2061 h 2061"/>
                <a:gd name="T20" fmla="*/ 637 w 2298"/>
                <a:gd name="T21" fmla="*/ 1832 h 2061"/>
                <a:gd name="T22" fmla="*/ 778 w 2298"/>
                <a:gd name="T23" fmla="*/ 1830 h 2061"/>
                <a:gd name="T24" fmla="*/ 1193 w 2298"/>
                <a:gd name="T25" fmla="*/ 1617 h 2061"/>
                <a:gd name="T26" fmla="*/ 1358 w 2298"/>
                <a:gd name="T27" fmla="*/ 1652 h 2061"/>
                <a:gd name="T28" fmla="*/ 1530 w 2298"/>
                <a:gd name="T29" fmla="*/ 1651 h 2061"/>
                <a:gd name="T30" fmla="*/ 1859 w 2298"/>
                <a:gd name="T31" fmla="*/ 1917 h 2061"/>
                <a:gd name="T32" fmla="*/ 1901 w 2298"/>
                <a:gd name="T33" fmla="*/ 1515 h 2061"/>
                <a:gd name="T34" fmla="*/ 770 w 2298"/>
                <a:gd name="T35" fmla="*/ 1763 h 2061"/>
                <a:gd name="T36" fmla="*/ 770 w 2298"/>
                <a:gd name="T37" fmla="*/ 1763 h 2061"/>
                <a:gd name="T38" fmla="*/ 630 w 2298"/>
                <a:gd name="T39" fmla="*/ 1764 h 2061"/>
                <a:gd name="T40" fmla="*/ 616 w 2298"/>
                <a:gd name="T41" fmla="*/ 1762 h 2061"/>
                <a:gd name="T42" fmla="*/ 414 w 2298"/>
                <a:gd name="T43" fmla="*/ 1931 h 2061"/>
                <a:gd name="T44" fmla="*/ 384 w 2298"/>
                <a:gd name="T45" fmla="*/ 1682 h 2061"/>
                <a:gd name="T46" fmla="*/ 370 w 2298"/>
                <a:gd name="T47" fmla="*/ 1674 h 2061"/>
                <a:gd name="T48" fmla="*/ 89 w 2298"/>
                <a:gd name="T49" fmla="*/ 1231 h 2061"/>
                <a:gd name="T50" fmla="*/ 621 w 2298"/>
                <a:gd name="T51" fmla="*/ 550 h 2061"/>
                <a:gd name="T52" fmla="*/ 1302 w 2298"/>
                <a:gd name="T53" fmla="*/ 1082 h 2061"/>
                <a:gd name="T54" fmla="*/ 770 w 2298"/>
                <a:gd name="T55" fmla="*/ 1763 h 2061"/>
                <a:gd name="T56" fmla="*/ 1837 w 2298"/>
                <a:gd name="T57" fmla="*/ 1477 h 2061"/>
                <a:gd name="T58" fmla="*/ 1837 w 2298"/>
                <a:gd name="T59" fmla="*/ 1477 h 2061"/>
                <a:gd name="T60" fmla="*/ 1805 w 2298"/>
                <a:gd name="T61" fmla="*/ 1787 h 2061"/>
                <a:gd name="T62" fmla="*/ 1550 w 2298"/>
                <a:gd name="T63" fmla="*/ 1581 h 2061"/>
                <a:gd name="T64" fmla="*/ 1536 w 2298"/>
                <a:gd name="T65" fmla="*/ 1583 h 2061"/>
                <a:gd name="T66" fmla="*/ 1365 w 2298"/>
                <a:gd name="T67" fmla="*/ 1585 h 2061"/>
                <a:gd name="T68" fmla="*/ 1239 w 2298"/>
                <a:gd name="T69" fmla="*/ 1561 h 2061"/>
                <a:gd name="T70" fmla="*/ 1369 w 2298"/>
                <a:gd name="T71" fmla="*/ 1074 h 2061"/>
                <a:gd name="T72" fmla="*/ 790 w 2298"/>
                <a:gd name="T73" fmla="*/ 486 h 2061"/>
                <a:gd name="T74" fmla="*/ 1521 w 2298"/>
                <a:gd name="T75" fmla="*/ 102 h 2061"/>
                <a:gd name="T76" fmla="*/ 2185 w 2298"/>
                <a:gd name="T77" fmla="*/ 921 h 2061"/>
                <a:gd name="T78" fmla="*/ 1851 w 2298"/>
                <a:gd name="T79" fmla="*/ 1468 h 2061"/>
                <a:gd name="T80" fmla="*/ 1837 w 2298"/>
                <a:gd name="T81" fmla="*/ 1477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8" h="2061">
                  <a:moveTo>
                    <a:pt x="1901" y="1515"/>
                  </a:moveTo>
                  <a:lnTo>
                    <a:pt x="1901" y="1515"/>
                  </a:lnTo>
                  <a:cubicBezTo>
                    <a:pt x="2099" y="1380"/>
                    <a:pt x="2227" y="1167"/>
                    <a:pt x="2252" y="928"/>
                  </a:cubicBezTo>
                  <a:cubicBezTo>
                    <a:pt x="2298" y="483"/>
                    <a:pt x="1974" y="82"/>
                    <a:pt x="1528" y="35"/>
                  </a:cubicBezTo>
                  <a:cubicBezTo>
                    <a:pt x="1191" y="0"/>
                    <a:pt x="869" y="178"/>
                    <a:pt x="717" y="479"/>
                  </a:cubicBezTo>
                  <a:cubicBezTo>
                    <a:pt x="683" y="478"/>
                    <a:pt x="648" y="479"/>
                    <a:pt x="613" y="483"/>
                  </a:cubicBezTo>
                  <a:cubicBezTo>
                    <a:pt x="433" y="505"/>
                    <a:pt x="273" y="596"/>
                    <a:pt x="161" y="739"/>
                  </a:cubicBezTo>
                  <a:cubicBezTo>
                    <a:pt x="49" y="882"/>
                    <a:pt x="0" y="1059"/>
                    <a:pt x="22" y="1239"/>
                  </a:cubicBezTo>
                  <a:cubicBezTo>
                    <a:pt x="47" y="1437"/>
                    <a:pt x="155" y="1612"/>
                    <a:pt x="321" y="1722"/>
                  </a:cubicBezTo>
                  <a:lnTo>
                    <a:pt x="363" y="2061"/>
                  </a:lnTo>
                  <a:lnTo>
                    <a:pt x="637" y="1832"/>
                  </a:lnTo>
                  <a:cubicBezTo>
                    <a:pt x="686" y="1836"/>
                    <a:pt x="733" y="1836"/>
                    <a:pt x="778" y="1830"/>
                  </a:cubicBezTo>
                  <a:cubicBezTo>
                    <a:pt x="944" y="1810"/>
                    <a:pt x="1088" y="1731"/>
                    <a:pt x="1193" y="1617"/>
                  </a:cubicBezTo>
                  <a:cubicBezTo>
                    <a:pt x="1247" y="1634"/>
                    <a:pt x="1303" y="1646"/>
                    <a:pt x="1358" y="1652"/>
                  </a:cubicBezTo>
                  <a:cubicBezTo>
                    <a:pt x="1413" y="1658"/>
                    <a:pt x="1471" y="1658"/>
                    <a:pt x="1530" y="1651"/>
                  </a:cubicBezTo>
                  <a:lnTo>
                    <a:pt x="1859" y="1917"/>
                  </a:lnTo>
                  <a:lnTo>
                    <a:pt x="1901" y="1515"/>
                  </a:lnTo>
                  <a:close/>
                  <a:moveTo>
                    <a:pt x="770" y="1763"/>
                  </a:moveTo>
                  <a:lnTo>
                    <a:pt x="770" y="1763"/>
                  </a:lnTo>
                  <a:cubicBezTo>
                    <a:pt x="725" y="1769"/>
                    <a:pt x="678" y="1769"/>
                    <a:pt x="630" y="1764"/>
                  </a:cubicBezTo>
                  <a:lnTo>
                    <a:pt x="616" y="1762"/>
                  </a:lnTo>
                  <a:lnTo>
                    <a:pt x="414" y="1931"/>
                  </a:lnTo>
                  <a:lnTo>
                    <a:pt x="384" y="1682"/>
                  </a:lnTo>
                  <a:lnTo>
                    <a:pt x="370" y="1674"/>
                  </a:lnTo>
                  <a:cubicBezTo>
                    <a:pt x="214" y="1575"/>
                    <a:pt x="111" y="1414"/>
                    <a:pt x="89" y="1231"/>
                  </a:cubicBezTo>
                  <a:cubicBezTo>
                    <a:pt x="48" y="897"/>
                    <a:pt x="287" y="591"/>
                    <a:pt x="621" y="550"/>
                  </a:cubicBezTo>
                  <a:cubicBezTo>
                    <a:pt x="955" y="509"/>
                    <a:pt x="1261" y="748"/>
                    <a:pt x="1302" y="1082"/>
                  </a:cubicBezTo>
                  <a:cubicBezTo>
                    <a:pt x="1343" y="1417"/>
                    <a:pt x="1105" y="1722"/>
                    <a:pt x="770" y="1763"/>
                  </a:cubicBezTo>
                  <a:close/>
                  <a:moveTo>
                    <a:pt x="1837" y="1477"/>
                  </a:moveTo>
                  <a:lnTo>
                    <a:pt x="1837" y="1477"/>
                  </a:lnTo>
                  <a:lnTo>
                    <a:pt x="1805" y="1787"/>
                  </a:lnTo>
                  <a:lnTo>
                    <a:pt x="1550" y="1581"/>
                  </a:lnTo>
                  <a:lnTo>
                    <a:pt x="1536" y="1583"/>
                  </a:lnTo>
                  <a:cubicBezTo>
                    <a:pt x="1477" y="1590"/>
                    <a:pt x="1420" y="1591"/>
                    <a:pt x="1365" y="1585"/>
                  </a:cubicBezTo>
                  <a:cubicBezTo>
                    <a:pt x="1323" y="1581"/>
                    <a:pt x="1281" y="1573"/>
                    <a:pt x="1239" y="1561"/>
                  </a:cubicBezTo>
                  <a:cubicBezTo>
                    <a:pt x="1340" y="1426"/>
                    <a:pt x="1391" y="1254"/>
                    <a:pt x="1369" y="1074"/>
                  </a:cubicBezTo>
                  <a:cubicBezTo>
                    <a:pt x="1331" y="763"/>
                    <a:pt x="1086" y="527"/>
                    <a:pt x="790" y="486"/>
                  </a:cubicBezTo>
                  <a:cubicBezTo>
                    <a:pt x="933" y="223"/>
                    <a:pt x="1221" y="70"/>
                    <a:pt x="1521" y="102"/>
                  </a:cubicBezTo>
                  <a:cubicBezTo>
                    <a:pt x="1930" y="145"/>
                    <a:pt x="2228" y="512"/>
                    <a:pt x="2185" y="921"/>
                  </a:cubicBezTo>
                  <a:cubicBezTo>
                    <a:pt x="2161" y="1145"/>
                    <a:pt x="2040" y="1344"/>
                    <a:pt x="1851" y="1468"/>
                  </a:cubicBezTo>
                  <a:lnTo>
                    <a:pt x="1837" y="1477"/>
                  </a:ln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863793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A0F93-EF7E-4435-8D57-2CFE62ECC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Herzlichen Dank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4B7780-1C30-433F-B0C2-C547FA514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Name Vorname,</a:t>
            </a:r>
          </a:p>
          <a:p>
            <a:r>
              <a:rPr lang="de-CH" dirty="0"/>
              <a:t>Funktion</a:t>
            </a:r>
          </a:p>
          <a:p>
            <a:endParaRPr lang="de-CH" dirty="0"/>
          </a:p>
          <a:p>
            <a:r>
              <a:rPr lang="de-CH" dirty="0"/>
              <a:t>E-Mail</a:t>
            </a:r>
          </a:p>
          <a:p>
            <a:r>
              <a:rPr lang="de-CH" dirty="0"/>
              <a:t>Telefon</a:t>
            </a:r>
          </a:p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E0EA99-B593-3E5B-C859-AAEB62DA818B}"/>
              </a:ext>
            </a:extLst>
          </p:cNvPr>
          <p:cNvSpPr txBox="1"/>
          <p:nvPr/>
        </p:nvSpPr>
        <p:spPr>
          <a:xfrm>
            <a:off x="2592729" y="49539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3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Das Ergebnis</a:t>
            </a:r>
            <a:endParaRPr lang="de-CH" sz="30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F80A-BD5C-A54C-A154-C5CE36028B5E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CH" noProof="0" dirty="0">
                <a:solidFill>
                  <a:schemeClr val="tx1"/>
                </a:solidFill>
              </a:rPr>
              <a:t>Ein massgeschneiderter Plan, um Energie und damit Kosten einzusparen</a:t>
            </a:r>
          </a:p>
          <a:p>
            <a:pPr lvl="1"/>
            <a:r>
              <a:rPr lang="de-CH" noProof="0" dirty="0">
                <a:solidFill>
                  <a:schemeClr val="tx1"/>
                </a:solidFill>
              </a:rPr>
              <a:t>PEIK übernimmt 50 Prozent der </a:t>
            </a:r>
            <a:r>
              <a:rPr lang="de-CH" noProof="0" dirty="0" err="1">
                <a:solidFill>
                  <a:schemeClr val="tx1"/>
                </a:solidFill>
              </a:rPr>
              <a:t>Beratungs</a:t>
            </a:r>
            <a:r>
              <a:rPr lang="de-CH" dirty="0">
                <a:solidFill>
                  <a:schemeClr val="tx1"/>
                </a:solidFill>
              </a:rPr>
              <a:t>kosten und Umsetzungsbegleitung</a:t>
            </a:r>
            <a:r>
              <a:rPr lang="de-CH" noProof="0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de-CH" sz="2400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87303850-A90E-4D89-D641-7680703EBE1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" name="Inhaltsplatzhalter 11" descr="Ein Bild, das Person, Büroausstattung, Kleidung, Lernen enthält.&#10;&#10;Automatisch generierte Beschreibung">
            <a:extLst>
              <a:ext uri="{FF2B5EF4-FFF2-40B4-BE49-F238E27FC236}">
                <a16:creationId xmlns:a16="http://schemas.microsoft.com/office/drawing/2014/main" id="{14E592F0-A727-2617-E10F-C660DBAE5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"/>
          <a:stretch/>
        </p:blipFill>
        <p:spPr>
          <a:xfrm>
            <a:off x="515379" y="1563272"/>
            <a:ext cx="3816350" cy="46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/>
              <a:t>Gute Gründe für eine PEIK-Energieberatung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EA97D-9FE8-448B-9C59-DD0B12B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F2A8-4356-304D-A121-3E62FE5E74BF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351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C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Energieeffizienz spart Geld ein</a:t>
            </a: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10" name="Inhaltsplatzhalter 8">
            <a:extLst>
              <a:ext uri="{FF2B5EF4-FFF2-40B4-BE49-F238E27FC236}">
                <a16:creationId xmlns:a16="http://schemas.microsoft.com/office/drawing/2014/main" id="{8F37AE49-125C-5611-DAF1-2BAF439F5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4112" y="605697"/>
            <a:ext cx="2236739" cy="2236739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515379" y="2225744"/>
            <a:ext cx="7308813" cy="25714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Mit einfachen </a:t>
            </a:r>
            <a:r>
              <a:rPr lang="de-CH" sz="2000" b="0" dirty="0">
                <a:solidFill>
                  <a:schemeClr val="tx1"/>
                </a:solidFill>
              </a:rPr>
              <a:t>Sofortmassnahmen </a:t>
            </a:r>
            <a:r>
              <a:rPr lang="de-CH" sz="2000" dirty="0"/>
              <a:t>Energiekosten um </a:t>
            </a:r>
            <a:br>
              <a:rPr lang="de-CH" sz="2000" dirty="0"/>
            </a:br>
            <a:r>
              <a:rPr lang="de-CH" sz="2000" dirty="0"/>
              <a:t>10 bis 15 Prozent senken </a:t>
            </a:r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b="0" dirty="0">
                <a:solidFill>
                  <a:schemeClr val="tx1"/>
                </a:solidFill>
              </a:rPr>
              <a:t>Entspricht je nach Unternehmensgrösse </a:t>
            </a:r>
            <a:br>
              <a:rPr lang="de-CH" sz="2000" b="0" dirty="0">
                <a:solidFill>
                  <a:schemeClr val="tx1"/>
                </a:solidFill>
              </a:rPr>
            </a:br>
            <a:r>
              <a:rPr lang="de-CH" sz="2000" b="0" dirty="0">
                <a:solidFill>
                  <a:schemeClr val="tx1"/>
                </a:solidFill>
              </a:rPr>
              <a:t>3000 bis 45 000 Franken Einsparung pro Jahr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O</a:t>
            </a:r>
            <a:r>
              <a:rPr lang="de-CH" sz="2000" b="0" dirty="0">
                <a:solidFill>
                  <a:schemeClr val="tx1"/>
                </a:solidFill>
              </a:rPr>
              <a:t>hne grössere Investitionen möglich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F2BC4F8-2F8B-FEF0-1AA8-78EC75F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3370" y="6453336"/>
            <a:ext cx="1513384" cy="137833"/>
          </a:xfrm>
        </p:spPr>
        <p:txBody>
          <a:bodyPr/>
          <a:lstStyle/>
          <a:p>
            <a:fld id="{6CC0F1F6-3D63-DB40-81CB-27D9BDE48534}" type="datetime6">
              <a:rPr lang="de-CH" smtClean="0"/>
              <a:t>November 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732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C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Imagegewinn durch Nachhaltigkeit</a:t>
            </a: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3213F0-40D8-D477-2E5F-44D99C8A5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4152" y="776456"/>
            <a:ext cx="1830888" cy="1830888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515379" y="2225744"/>
            <a:ext cx="7308813" cy="25714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Tiefer Energieverbrauch trägt zu einer umweltbewussten Wirtschaft bei 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Umwelt schonen, Nachhaltigkeit fördern und </a:t>
            </a:r>
            <a:br>
              <a:rPr lang="de-CH" sz="2000" dirty="0"/>
            </a:br>
            <a:r>
              <a:rPr lang="de-CH" sz="2000" dirty="0"/>
              <a:t>sich von der Konkurrenz abheben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Image verbessern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F2BC4F8-2F8B-FEF0-1AA8-78EC75F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1598" y="6453336"/>
            <a:ext cx="1513384" cy="137833"/>
          </a:xfrm>
        </p:spPr>
        <p:txBody>
          <a:bodyPr/>
          <a:lstStyle/>
          <a:p>
            <a:fld id="{6CC0F1F6-3D63-DB40-81CB-27D9BDE48534}" type="datetime6">
              <a:rPr lang="de-CH" smtClean="0"/>
              <a:t>November 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945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Massgeschneiderte Energieberatung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2180F3-DA9A-E3FE-ECF4-456BC43D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4152" y="836712"/>
            <a:ext cx="1627962" cy="1627962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515379" y="2225744"/>
            <a:ext cx="7308813" cy="25714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PEIK-Energieprofis mit ausgewiesener Expertise in Energiefragen und viel Erfahrung im KMU-Bereich 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Unabhängige, individuelle und praxisorientierte Beratung und Begleitung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Wirtschaftlichkeit des Betriebs an erster Stelle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000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F2BC4F8-2F8B-FEF0-1AA8-78EC75F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925" y="6453337"/>
            <a:ext cx="1513384" cy="137833"/>
          </a:xfrm>
        </p:spPr>
        <p:txBody>
          <a:bodyPr/>
          <a:lstStyle/>
          <a:p>
            <a:fld id="{6CC0F1F6-3D63-DB40-81CB-27D9BDE48534}" type="datetime6">
              <a:rPr lang="de-CH" smtClean="0"/>
              <a:t>November 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512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/>
              <a:t>In drei Schritten zur Energieeffizienz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EA97D-9FE8-448B-9C59-DD0B12B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9EF-C7C2-E14C-8925-CF616491F56D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77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440669"/>
            <a:ext cx="11160682" cy="792087"/>
          </a:xfrm>
        </p:spPr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1. Erstgespräch vereinbaren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633FA28-9D39-0F55-3E69-E0EC4C42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3EBA-12AA-B647-88C5-2E5220261D2E}" type="datetime6">
              <a:rPr lang="de-CH" smtClean="0"/>
              <a:t>November 23</a:t>
            </a:fld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A32E5601-AF0B-2DA8-FCF3-A5476121617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" name="Grafik 13" descr="Ein Bild, das Person, Kleidung, Im Haus, Mann enthält.&#10;&#10;Automatisch generierte Beschreibung">
            <a:extLst>
              <a:ext uri="{FF2B5EF4-FFF2-40B4-BE49-F238E27FC236}">
                <a16:creationId xmlns:a16="http://schemas.microsoft.com/office/drawing/2014/main" id="{ED1AF410-10FE-7570-F103-4227B54E4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984" y="1588973"/>
            <a:ext cx="3833306" cy="4584167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07867" y="1588973"/>
            <a:ext cx="6768194" cy="45841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32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4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Erste Situationsanalyse durch PEIK-Energieberaterin oder PEIK-Energieberater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000" dirty="0"/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de-CH" sz="2000" dirty="0">
                <a:solidFill>
                  <a:srgbClr val="EA5A0D"/>
                </a:solidFill>
              </a:rPr>
              <a:t>Das Erstgespräch ist unverbindlich und kostenlos.</a:t>
            </a:r>
          </a:p>
          <a:p>
            <a:pPr marL="288000" lvl="1" indent="-288000">
              <a:lnSpc>
                <a:spcPct val="95000"/>
              </a:lnSpc>
              <a:buClr>
                <a:schemeClr val="accent3"/>
              </a:buClr>
              <a:buFont typeface="Arial" panose="020B0604020202020204" pitchFamily="34" charset="0"/>
              <a:buChar char="–"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10860815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_16-9 V1.potx" id="{C034D1EA-72CD-4C87-9015-496E0358BFF9}" vid="{1E5A5219-4027-4E7C-A229-714F0BA093EA}"/>
    </a:ext>
  </a:extLst>
</a:theme>
</file>

<file path=ppt/theme/theme2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3D7D459F570849925E8349F37388B2" ma:contentTypeVersion="14" ma:contentTypeDescription="Ein neues Dokument erstellen." ma:contentTypeScope="" ma:versionID="e15795b82e2c7947c1149743190462cc">
  <xsd:schema xmlns:xsd="http://www.w3.org/2001/XMLSchema" xmlns:xs="http://www.w3.org/2001/XMLSchema" xmlns:p="http://schemas.microsoft.com/office/2006/metadata/properties" xmlns:ns2="ffdd0dc1-5445-48ec-a098-25b2e4e8ace7" xmlns:ns3="013f0760-c1a6-4f33-8742-66ddd65a3c45" targetNamespace="http://schemas.microsoft.com/office/2006/metadata/properties" ma:root="true" ma:fieldsID="5837e1197b98d7e86b42628fe85967fc" ns2:_="" ns3:_="">
    <xsd:import namespace="ffdd0dc1-5445-48ec-a098-25b2e4e8ace7"/>
    <xsd:import namespace="013f0760-c1a6-4f33-8742-66ddd65a3c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d0dc1-5445-48ec-a098-25b2e4e8a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351d9a77-33d1-4cc8-9f8a-3b4a6f823e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f0760-c1a6-4f33-8742-66ddd65a3c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527dd89-26da-4f20-94aa-dee365ad7085}" ma:internalName="TaxCatchAll" ma:showField="CatchAllData" ma:web="013f0760-c1a6-4f33-8742-66ddd65a3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d0dc1-5445-48ec-a098-25b2e4e8ace7">
      <Terms xmlns="http://schemas.microsoft.com/office/infopath/2007/PartnerControls"/>
    </lcf76f155ced4ddcb4097134ff3c332f>
    <TaxCatchAll xmlns="013f0760-c1a6-4f33-8742-66ddd65a3c45" xsi:nil="true"/>
  </documentManagement>
</p:properties>
</file>

<file path=customXml/itemProps1.xml><?xml version="1.0" encoding="utf-8"?>
<ds:datastoreItem xmlns:ds="http://schemas.openxmlformats.org/officeDocument/2006/customXml" ds:itemID="{6AB4AD49-4E20-4290-9323-670528317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d0dc1-5445-48ec-a098-25b2e4e8ace7"/>
    <ds:schemaRef ds:uri="013f0760-c1a6-4f33-8742-66ddd65a3c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schemas.microsoft.com/office/2006/metadata/properties"/>
    <ds:schemaRef ds:uri="http://schemas.microsoft.com/office/infopath/2007/PartnerControls"/>
    <ds:schemaRef ds:uri="ffdd0dc1-5445-48ec-a098-25b2e4e8ace7"/>
    <ds:schemaRef ds:uri="013f0760-c1a6-4f33-8742-66ddd65a3c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792</Words>
  <Application>Microsoft Office PowerPoint</Application>
  <PresentationFormat>Breitbild</PresentationFormat>
  <Paragraphs>217</Paragraphs>
  <Slides>24</Slides>
  <Notes>19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Arial</vt:lpstr>
      <vt:lpstr>Benutzerdefiniertes Design</vt:lpstr>
      <vt:lpstr>Die PEIK-Energie-beratung für KMU  Wir unterstützen Sie beim Energiesparen</vt:lpstr>
      <vt:lpstr>Was ist PEIK?</vt:lpstr>
      <vt:lpstr>Das Ergebnis</vt:lpstr>
      <vt:lpstr>Gute Gründe für eine PEIK-Energieberatung</vt:lpstr>
      <vt:lpstr>Energieeffizienz spart Geld ein</vt:lpstr>
      <vt:lpstr>Imagegewinn durch Nachhaltigkeit</vt:lpstr>
      <vt:lpstr>Massgeschneiderte Energieberatung</vt:lpstr>
      <vt:lpstr>In drei Schritten zur Energieeffizienz</vt:lpstr>
      <vt:lpstr>1. Erstgespräch vereinbaren</vt:lpstr>
      <vt:lpstr>2. Energieverbrauch analysieren und Massnahmen planen </vt:lpstr>
      <vt:lpstr>3. Massnahmen zum Energiesparen umsetzen </vt:lpstr>
      <vt:lpstr>Die PEIK-Wirkung – ein konkretes Beispiel</vt:lpstr>
      <vt:lpstr>Die PEIK-Wirkung</vt:lpstr>
      <vt:lpstr>Die PEIK-Wirkung</vt:lpstr>
      <vt:lpstr>Die PEIK-Wirkung </vt:lpstr>
      <vt:lpstr>Die PEIK-Wirkung </vt:lpstr>
      <vt:lpstr>Die PEIK-Wirkung </vt:lpstr>
      <vt:lpstr>Die PEIK-Wirkung</vt:lpstr>
      <vt:lpstr>Die PEIK-Wirkung</vt:lpstr>
      <vt:lpstr>Beispiele von Sparpotenzial-Massnahmen</vt:lpstr>
      <vt:lpstr>Beispiele von Sparpotenzial-Massnahmen</vt:lpstr>
      <vt:lpstr>PEIK – Ausgangspunkt für weitere Produkte</vt:lpstr>
      <vt:lpstr>Fragen?</vt:lpstr>
      <vt:lpstr>Herzlichen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Präsentation</dc:title>
  <dc:creator>Corinne Bertschi</dc:creator>
  <cp:lastModifiedBy>Felix von Niederhäusern</cp:lastModifiedBy>
  <cp:revision>71</cp:revision>
  <dcterms:created xsi:type="dcterms:W3CDTF">2023-04-13T09:24:30Z</dcterms:created>
  <dcterms:modified xsi:type="dcterms:W3CDTF">2023-11-01T10:27:28Z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0x010100843D7D459F570849925E8349F37388B2</vt:lpwstr>
  </property>
  <property fmtid="{D5CDD505-2E9C-101B-9397-08002B2CF9AE}" pid="3" name="MediaServiceImageTags">
    <vt:lpwstr/>
  </property>
</Properties>
</file>