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76" r:id="rId5"/>
  </p:sldMasterIdLst>
  <p:notesMasterIdLst>
    <p:notesMasterId r:id="rId29"/>
  </p:notesMasterIdLst>
  <p:handoutMasterIdLst>
    <p:handoutMasterId r:id="rId30"/>
  </p:handoutMasterIdLst>
  <p:sldIdLst>
    <p:sldId id="279" r:id="rId6"/>
    <p:sldId id="1138" r:id="rId7"/>
    <p:sldId id="1137" r:id="rId8"/>
    <p:sldId id="323" r:id="rId9"/>
    <p:sldId id="1160" r:id="rId10"/>
    <p:sldId id="1161" r:id="rId11"/>
    <p:sldId id="1162" r:id="rId12"/>
    <p:sldId id="1128" r:id="rId13"/>
    <p:sldId id="1163" r:id="rId14"/>
    <p:sldId id="1164" r:id="rId15"/>
    <p:sldId id="1165" r:id="rId16"/>
    <p:sldId id="1139" r:id="rId17"/>
    <p:sldId id="1140" r:id="rId18"/>
    <p:sldId id="1141" r:id="rId19"/>
    <p:sldId id="1143" r:id="rId20"/>
    <p:sldId id="1158" r:id="rId21"/>
    <p:sldId id="1159" r:id="rId22"/>
    <p:sldId id="1147" r:id="rId23"/>
    <p:sldId id="1148" r:id="rId24"/>
    <p:sldId id="1149" r:id="rId25"/>
    <p:sldId id="1150" r:id="rId26"/>
    <p:sldId id="308" r:id="rId27"/>
    <p:sldId id="286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>
            <p14:sldId id="279"/>
          </p14:sldIdLst>
        </p14:section>
        <p14:section name="Inhaltsfolien" id="{B49AEE74-0A85-4C0B-89CB-302CC1DB1D02}">
          <p14:sldIdLst>
            <p14:sldId id="1138"/>
            <p14:sldId id="1137"/>
            <p14:sldId id="323"/>
            <p14:sldId id="1160"/>
            <p14:sldId id="1161"/>
            <p14:sldId id="1162"/>
            <p14:sldId id="1128"/>
            <p14:sldId id="1163"/>
            <p14:sldId id="1164"/>
            <p14:sldId id="1165"/>
            <p14:sldId id="1139"/>
            <p14:sldId id="1140"/>
            <p14:sldId id="1141"/>
            <p14:sldId id="1143"/>
            <p14:sldId id="1158"/>
            <p14:sldId id="1159"/>
            <p14:sldId id="1147"/>
            <p14:sldId id="1148"/>
            <p14:sldId id="1149"/>
            <p14:sldId id="1150"/>
            <p14:sldId id="308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23"/>
    <a:srgbClr val="EA5A0D"/>
    <a:srgbClr val="68ACDF"/>
    <a:srgbClr val="12385F"/>
    <a:srgbClr val="FEDCC8"/>
    <a:srgbClr val="0C273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59" autoAdjust="0"/>
    <p:restoredTop sz="79252" autoAdjust="0"/>
  </p:normalViewPr>
  <p:slideViewPr>
    <p:cSldViewPr showGuides="1">
      <p:cViewPr varScale="1">
        <p:scale>
          <a:sx n="85" d="100"/>
          <a:sy n="85" d="100"/>
        </p:scale>
        <p:origin x="822" y="60"/>
      </p:cViewPr>
      <p:guideLst/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11.10.2023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773424" y="1246193"/>
            <a:ext cx="5560412" cy="312773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964488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964488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644008"/>
            <a:ext cx="5560412" cy="388843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11.10.2023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866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5790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7304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0735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820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950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66267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1030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9562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312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11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012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5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Vorstellung </a:t>
            </a:r>
            <a:r>
              <a:rPr lang="de-CH" sz="1100" dirty="0" err="1"/>
              <a:t>GastroSuisse</a:t>
            </a:r>
            <a:endParaRPr lang="de-CH" sz="11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7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Vorstellung </a:t>
            </a:r>
            <a:r>
              <a:rPr lang="de-CH" sz="1100" dirty="0" err="1"/>
              <a:t>GastroSuisse</a:t>
            </a:r>
            <a:endParaRPr lang="de-CH" sz="11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1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e-CH" sz="1100" dirty="0"/>
              <a:t>Vorstellung </a:t>
            </a:r>
            <a:r>
              <a:rPr lang="de-CH" sz="1100" dirty="0" err="1"/>
              <a:t>GastroSuisse</a:t>
            </a:r>
            <a:endParaRPr lang="de-CH" sz="11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20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269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 fontAlgn="t">
              <a:lnSpc>
                <a:spcPct val="92000"/>
              </a:lnSpc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</a:p>
          <a:p>
            <a:r>
              <a:rPr lang="de-DE" dirty="0"/>
              <a:t>Rue </a:t>
            </a:r>
            <a:r>
              <a:rPr lang="de-DE" dirty="0" err="1"/>
              <a:t>Galilée</a:t>
            </a:r>
            <a:r>
              <a:rPr lang="de-DE" dirty="0"/>
              <a:t> 15</a:t>
            </a:r>
          </a:p>
          <a:p>
            <a:r>
              <a:rPr lang="de-DE" dirty="0"/>
              <a:t>1400 Yverdon-les-Bains</a:t>
            </a:r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058 750 05 25</a:t>
            </a:r>
          </a:p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info@peik.ch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Brandschenkestrasse</a:t>
            </a:r>
            <a:r>
              <a:rPr lang="de-DE" sz="800" dirty="0">
                <a:solidFill>
                  <a:schemeClr val="accent1"/>
                </a:solidFill>
              </a:rPr>
              <a:t> 6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8001 </a:t>
            </a:r>
            <a:r>
              <a:rPr lang="de-DE" sz="800" dirty="0" err="1">
                <a:solidFill>
                  <a:schemeClr val="accent1"/>
                </a:solidFill>
              </a:rPr>
              <a:t>Zürich</a:t>
            </a:r>
            <a:endParaRPr lang="de-DE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PEIK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c/o </a:t>
            </a:r>
            <a:r>
              <a:rPr lang="de-DE" sz="800" dirty="0" err="1">
                <a:solidFill>
                  <a:schemeClr val="accent1"/>
                </a:solidFill>
              </a:rPr>
              <a:t>act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Cleantech</a:t>
            </a:r>
            <a:r>
              <a:rPr lang="de-DE" sz="800" dirty="0">
                <a:solidFill>
                  <a:schemeClr val="accent1"/>
                </a:solidFill>
              </a:rPr>
              <a:t> Agentur Schweiz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EA40625-DDB2-A900-C61C-A7258D8A13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728" y="5979230"/>
            <a:ext cx="2327919" cy="76627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E09FB75-EF7C-5D35-9D13-7988E6FE5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9054" y="5725492"/>
            <a:ext cx="23622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1BA2E3F-81F3-6E2C-1A16-C34C3FA2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A35796-572E-6D81-3B6A-E05E8F0BC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l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CDC721-ACE2-FB40-DDA9-07AF088746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AD8241-2375-D1CF-76C9-F76E5BA29A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B9EA317-5711-B2F9-BE5F-A8A39383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C29822-6BD9-F25A-C135-C0C447271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B197521-5179-2472-C0E7-4E6DF7140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9171" y="5680795"/>
            <a:ext cx="2235200" cy="12319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t" anchorCtr="0"/>
          <a:lstStyle>
            <a:lvl1pPr algn="l">
              <a:lnSpc>
                <a:spcPct val="92000"/>
              </a:lnSpc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058 750 05 25</a:t>
            </a:r>
          </a:p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info@peik.ch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Brandschenkestrasse</a:t>
            </a:r>
            <a:r>
              <a:rPr lang="de-DE" sz="800" dirty="0">
                <a:solidFill>
                  <a:schemeClr val="accent1"/>
                </a:solidFill>
              </a:rPr>
              <a:t> 6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8001 </a:t>
            </a:r>
            <a:r>
              <a:rPr lang="de-DE" sz="800" dirty="0" err="1">
                <a:solidFill>
                  <a:schemeClr val="accent1"/>
                </a:solidFill>
              </a:rPr>
              <a:t>Zürich</a:t>
            </a:r>
            <a:endParaRPr lang="de-DE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PEIK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c/o </a:t>
            </a:r>
            <a:r>
              <a:rPr lang="de-DE" sz="800" dirty="0" err="1">
                <a:solidFill>
                  <a:schemeClr val="accent1"/>
                </a:solidFill>
              </a:rPr>
              <a:t>act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Cleantech</a:t>
            </a:r>
            <a:r>
              <a:rPr lang="de-DE" sz="800" dirty="0">
                <a:solidFill>
                  <a:schemeClr val="accent1"/>
                </a:solidFill>
              </a:rPr>
              <a:t> Agentur Schweiz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432000" y="5938357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46993" y="6453336"/>
            <a:ext cx="1513384" cy="137833"/>
          </a:xfrm>
        </p:spPr>
        <p:txBody>
          <a:bodyPr/>
          <a:lstStyle/>
          <a:p>
            <a:fld id="{7249057B-4D7A-374D-8CC8-5608D1EC8023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642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69F1E6CB-0F9E-374F-83F0-5A83CB8A8808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575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6"/>
            <a:ext cx="1513384" cy="137833"/>
          </a:xfrm>
        </p:spPr>
        <p:txBody>
          <a:bodyPr/>
          <a:lstStyle/>
          <a:p>
            <a:fld id="{3077C8E7-61EF-F24D-A1EA-97258AE44E7F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542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8" y="6453337"/>
            <a:ext cx="1513384" cy="137833"/>
          </a:xfrm>
        </p:spPr>
        <p:txBody>
          <a:bodyPr/>
          <a:lstStyle/>
          <a:p>
            <a:fld id="{C1F4DB40-E828-9742-9B05-3C988B606B16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 baseline="0"/>
            </a:lvl1pPr>
            <a:lvl2pPr>
              <a:spcBef>
                <a:spcPts val="1200"/>
              </a:spcBef>
              <a:defRPr sz="2000" baseline="0"/>
            </a:lvl2pPr>
            <a:lvl3pPr>
              <a:spcBef>
                <a:spcPts val="1200"/>
              </a:spcBef>
              <a:defRPr sz="2000" baseline="0"/>
            </a:lvl3pPr>
            <a:lvl4pPr>
              <a:spcBef>
                <a:spcPts val="1200"/>
              </a:spcBef>
              <a:defRPr sz="2000" baseline="0"/>
            </a:lvl4pPr>
            <a:lvl5pPr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35034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974850B8-CD22-5941-9D34-7FC42E02FEC9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 marL="288000"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937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6000" baseline="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18000F-AAC9-3F21-1EB1-EAEC07E1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03C3D-99E7-309C-1B3F-BAD769A0CE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</p:spPr>
        <p:txBody>
          <a:bodyPr/>
          <a:lstStyle/>
          <a:p>
            <a:fld id="{C95893C1-2ED2-6545-8CD5-7B2D554999C8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spcAft>
                <a:spcPts val="1200"/>
              </a:spcAft>
              <a:defRPr sz="2000" baseline="0"/>
            </a:lvl1pPr>
            <a:lvl2pPr>
              <a:lnSpc>
                <a:spcPct val="95000"/>
              </a:lnSpc>
              <a:spcBef>
                <a:spcPts val="1200"/>
              </a:spcBef>
              <a:defRPr sz="2000" baseline="0"/>
            </a:lvl2pPr>
            <a:lvl3pPr>
              <a:lnSpc>
                <a:spcPct val="95000"/>
              </a:lnSpc>
              <a:spcBef>
                <a:spcPts val="1200"/>
              </a:spcBef>
              <a:defRPr sz="2000" baseline="0"/>
            </a:lvl3pPr>
            <a:lvl4pPr>
              <a:lnSpc>
                <a:spcPct val="95000"/>
              </a:lnSpc>
              <a:spcBef>
                <a:spcPts val="1200"/>
              </a:spcBef>
              <a:defRPr sz="2000" baseline="0"/>
            </a:lvl4pPr>
            <a:lvl5pPr>
              <a:lnSpc>
                <a:spcPct val="95000"/>
              </a:lnSpc>
              <a:spcBef>
                <a:spcPts val="1200"/>
              </a:spcBef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47367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70" y="6453336"/>
            <a:ext cx="1513384" cy="137833"/>
          </a:xfrm>
        </p:spPr>
        <p:txBody>
          <a:bodyPr/>
          <a:lstStyle/>
          <a:p>
            <a:fld id="{23DA3844-2D6B-2141-AE70-2BE67C165B37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3000" baseline="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9307724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509969" y="6453337"/>
            <a:ext cx="1513384" cy="137833"/>
          </a:xfrm>
        </p:spPr>
        <p:txBody>
          <a:bodyPr/>
          <a:lstStyle/>
          <a:p>
            <a:fld id="{B26744AD-F47F-BF46-97C7-DDCE876958DC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7689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aseline="0"/>
            </a:lvl1pPr>
          </a:lstStyle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15379" y="6449884"/>
            <a:ext cx="1513384" cy="137833"/>
          </a:xfrm>
        </p:spPr>
        <p:txBody>
          <a:bodyPr/>
          <a:lstStyle/>
          <a:p>
            <a:fld id="{89907790-DDB5-1548-926E-D9A27D9095A3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846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l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521283" y="6453337"/>
            <a:ext cx="1513384" cy="137833"/>
          </a:xfrm>
        </p:spPr>
        <p:txBody>
          <a:bodyPr/>
          <a:lstStyle/>
          <a:p>
            <a:fld id="{85B19A80-F8C6-C04D-BAF0-3EE28DECE00A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3722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81802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15937" y="6522253"/>
            <a:ext cx="1513384" cy="137833"/>
          </a:xfrm>
        </p:spPr>
        <p:txBody>
          <a:bodyPr/>
          <a:lstStyle/>
          <a:p>
            <a:fld id="{C1E03405-F3F7-734B-8F9F-06496E8B86B5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8765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23FDDD-FAFC-0EE7-55E5-A440A0C7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A42151-ECA9-B98D-38AC-268281A6A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C1A334-FAF9-36D9-A78D-B46E111E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09778B-7837-1198-F52E-A12B0EA9B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000" baseline="0"/>
            </a:lvl1pPr>
            <a:lvl2pPr>
              <a:defRPr sz="2000" baseline="0"/>
            </a:lvl2pPr>
            <a:lvl3pPr>
              <a:defRPr sz="2000" baseline="0"/>
            </a:lvl3pPr>
            <a:lvl4pPr>
              <a:defRPr sz="2000" baseline="0"/>
            </a:lvl4pPr>
            <a:lvl5pPr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819F30-9444-611A-BE6E-8826ECD08A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D2485E-6CA0-4AE7-58B2-5D09B7720C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defRPr sz="2000" baseline="0"/>
            </a:lvl1pPr>
            <a:lvl2pPr>
              <a:lnSpc>
                <a:spcPct val="95000"/>
              </a:lnSpc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2000" baseline="0"/>
            </a:lvl1pPr>
            <a:lvl2pPr>
              <a:lnSpc>
                <a:spcPct val="95000"/>
              </a:lnSpc>
              <a:defRPr sz="2000" baseline="0"/>
            </a:lvl2pPr>
            <a:lvl3pPr>
              <a:lnSpc>
                <a:spcPct val="95000"/>
              </a:lnSpc>
              <a:defRPr sz="2000" baseline="0"/>
            </a:lvl3pPr>
            <a:lvl4pPr>
              <a:lnSpc>
                <a:spcPct val="95000"/>
              </a:lnSpc>
              <a:defRPr sz="2000" baseline="0"/>
            </a:lvl4pPr>
            <a:lvl5pPr>
              <a:lnSpc>
                <a:spcPct val="95000"/>
              </a:lnSpc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D29A2A-CE40-9CD6-F8C5-0D4E566CD3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A84C1-5132-BF1B-0C7F-8E834FC065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3" cy="79208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1592795"/>
            <a:ext cx="6768195" cy="4584167"/>
          </a:xfrm>
        </p:spPr>
        <p:txBody>
          <a:bodyPr/>
          <a:lstStyle>
            <a:lvl1pPr>
              <a:lnSpc>
                <a:spcPct val="95000"/>
              </a:lnSpc>
              <a:defRPr sz="2000" baseline="0"/>
            </a:lvl1pPr>
            <a:lvl2pPr>
              <a:lnSpc>
                <a:spcPct val="95000"/>
              </a:lnSpc>
              <a:defRPr sz="2000" baseline="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2000" baseline="0"/>
            </a:lvl1pPr>
            <a:lvl2pPr>
              <a:lnSpc>
                <a:spcPct val="95000"/>
              </a:lnSpc>
              <a:defRPr sz="2000" baseline="0"/>
            </a:lvl2pPr>
            <a:lvl3pPr>
              <a:lnSpc>
                <a:spcPct val="95000"/>
              </a:lnSpc>
              <a:defRPr sz="2000" baseline="0"/>
            </a:lvl3pPr>
            <a:lvl4pPr>
              <a:lnSpc>
                <a:spcPct val="95000"/>
              </a:lnSpc>
              <a:defRPr sz="2000" baseline="0"/>
            </a:lvl4pPr>
            <a:lvl5pPr>
              <a:lnSpc>
                <a:spcPct val="95000"/>
              </a:lnSpc>
              <a:defRPr sz="2000" baseline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D29A2A-CE40-9CD6-F8C5-0D4E566CD3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A84C1-5132-BF1B-0C7F-8E834FC065B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3277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3000" baseline="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6B358C-6533-5257-FFC5-87B22D0CAC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3DE048-3A98-FE6D-77B7-A2870AB207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344A4F-4FB3-A5D9-5A38-400C0E3E46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2DB8585-5F7C-F846-632C-F7A5E47565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Septembre 23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59" r:id="rId3"/>
    <p:sldLayoutId id="2147483674" r:id="rId4"/>
    <p:sldLayoutId id="2147483666" r:id="rId5"/>
    <p:sldLayoutId id="2147483668" r:id="rId6"/>
    <p:sldLayoutId id="2147483675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+mj-lt"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12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6DB47883-15D9-5147-B7D1-823E7BD88005}" type="datetime6">
              <a:rPr lang="de-CH" smtClean="0"/>
              <a:t>Oktober 23</a:t>
            </a:fld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37854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–"/>
        <a:defRPr sz="20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2A12BBD-41DC-4617-833E-73F20A811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512676"/>
            <a:ext cx="5904657" cy="3708411"/>
          </a:xfrm>
        </p:spPr>
        <p:txBody>
          <a:bodyPr anchor="t"/>
          <a:lstStyle/>
          <a:p>
            <a:r>
              <a:rPr lang="de-CH" noProof="0" dirty="0" err="1"/>
              <a:t>L’audit</a:t>
            </a:r>
            <a:r>
              <a:rPr lang="de-CH" noProof="0" dirty="0"/>
              <a:t> </a:t>
            </a:r>
            <a:r>
              <a:rPr lang="de-CH" noProof="0" dirty="0" err="1"/>
              <a:t>énergétique</a:t>
            </a:r>
            <a:r>
              <a:rPr lang="de-CH" noProof="0" dirty="0"/>
              <a:t> PEIK </a:t>
            </a:r>
            <a:r>
              <a:rPr lang="de-CH" noProof="0" dirty="0" err="1"/>
              <a:t>pour</a:t>
            </a:r>
            <a:r>
              <a:rPr lang="de-CH" noProof="0" dirty="0"/>
              <a:t> </a:t>
            </a:r>
            <a:r>
              <a:rPr lang="de-CH" noProof="0" dirty="0" err="1"/>
              <a:t>les</a:t>
            </a:r>
            <a:r>
              <a:rPr lang="de-CH" noProof="0" dirty="0"/>
              <a:t> PME</a:t>
            </a:r>
            <a:br>
              <a:rPr lang="de-CH" noProof="0" dirty="0"/>
            </a:br>
            <a:br>
              <a:rPr lang="de-CH" noProof="0" dirty="0"/>
            </a:br>
            <a:r>
              <a:rPr lang="de-CH" sz="3800" noProof="0" dirty="0"/>
              <a:t>Nous </a:t>
            </a:r>
            <a:r>
              <a:rPr lang="de-CH" sz="3800" noProof="0" dirty="0" err="1"/>
              <a:t>vous</a:t>
            </a:r>
            <a:r>
              <a:rPr lang="de-CH" sz="3800" noProof="0" dirty="0"/>
              <a:t> </a:t>
            </a:r>
            <a:r>
              <a:rPr lang="de-CH" sz="3800" noProof="0" dirty="0" err="1"/>
              <a:t>accompagnons</a:t>
            </a:r>
            <a:r>
              <a:rPr lang="de-CH" sz="3800" noProof="0" dirty="0"/>
              <a:t> </a:t>
            </a:r>
            <a:r>
              <a:rPr lang="de-CH" sz="3800" noProof="0" dirty="0" err="1"/>
              <a:t>dans</a:t>
            </a:r>
            <a:r>
              <a:rPr lang="de-CH" sz="3800" noProof="0" dirty="0"/>
              <a:t> </a:t>
            </a:r>
            <a:r>
              <a:rPr lang="de-CH" sz="3800" noProof="0" dirty="0" err="1"/>
              <a:t>vos</a:t>
            </a:r>
            <a:r>
              <a:rPr lang="de-CH" sz="3800" noProof="0" dirty="0"/>
              <a:t> </a:t>
            </a:r>
            <a:r>
              <a:rPr lang="de-CH" sz="3800" noProof="0" dirty="0" err="1"/>
              <a:t>économies</a:t>
            </a:r>
            <a:r>
              <a:rPr lang="de-CH" sz="3800" noProof="0" dirty="0"/>
              <a:t> </a:t>
            </a:r>
            <a:r>
              <a:rPr lang="de-CH" sz="3800" noProof="0" dirty="0" err="1"/>
              <a:t>d’énergies</a:t>
            </a:r>
            <a:r>
              <a:rPr lang="de-CH" sz="3800" noProof="0" dirty="0"/>
              <a:t> 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A13A666-062B-468A-8C42-8BA2E2FC1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52845"/>
            <a:ext cx="5580062" cy="1008403"/>
          </a:xfrm>
        </p:spPr>
        <p:txBody>
          <a:bodyPr/>
          <a:lstStyle/>
          <a:p>
            <a:r>
              <a:rPr lang="de-CH" dirty="0" err="1"/>
              <a:t>Prénom</a:t>
            </a:r>
            <a:r>
              <a:rPr lang="de-CH" dirty="0"/>
              <a:t> </a:t>
            </a:r>
            <a:r>
              <a:rPr lang="de-CH" dirty="0" err="1"/>
              <a:t>Nom</a:t>
            </a:r>
            <a:r>
              <a:rPr lang="de-CH" dirty="0"/>
              <a:t>, </a:t>
            </a:r>
            <a:r>
              <a:rPr lang="de-CH" dirty="0" err="1"/>
              <a:t>titre</a:t>
            </a:r>
            <a:endParaRPr lang="de-CH" noProof="0" dirty="0"/>
          </a:p>
          <a:p>
            <a:r>
              <a:rPr lang="de-CH" noProof="0" dirty="0" err="1"/>
              <a:t>Lieu</a:t>
            </a:r>
            <a:r>
              <a:rPr lang="de-CH" noProof="0" dirty="0"/>
              <a:t>, Date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F419C32-5AC1-53DE-A9E9-E885736B1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6" name="Bildplatzhalter 14" descr="Ein Bild, das Kleidung, Person, draußen, Himmel enthält.&#10;&#10;Automatisch generierte Beschreibung">
            <a:extLst>
              <a:ext uri="{FF2B5EF4-FFF2-40B4-BE49-F238E27FC236}">
                <a16:creationId xmlns:a16="http://schemas.microsoft.com/office/drawing/2014/main" id="{789F596F-C927-F01D-BF87-6C75C49C42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6"/>
          <a:stretch/>
        </p:blipFill>
        <p:spPr>
          <a:xfrm>
            <a:off x="0" y="512676"/>
            <a:ext cx="5663952" cy="5580620"/>
          </a:xfrm>
          <a:prstGeom prst="rect">
            <a:avLst/>
          </a:prstGeo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245500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2</a:t>
            </a:r>
            <a:r>
              <a:rPr lang="de-CH" noProof="0" dirty="0">
                <a:solidFill>
                  <a:schemeClr val="bg1"/>
                </a:solidFill>
              </a:rPr>
              <a:t>. </a:t>
            </a:r>
            <a:r>
              <a:rPr lang="fr-CH" noProof="0" dirty="0">
                <a:solidFill>
                  <a:schemeClr val="bg1"/>
                </a:solidFill>
              </a:rPr>
              <a:t>Planifier des mesures et économiser immédiatement</a:t>
            </a:r>
            <a:br>
              <a:rPr lang="de-CH" noProof="0" dirty="0">
                <a:solidFill>
                  <a:schemeClr val="bg1"/>
                </a:solidFill>
              </a:rPr>
            </a:b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633FA28-9D39-0F55-3E69-E0EC4C42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00BC-84C0-5220-C867-92D57EBCEA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8" y="1592795"/>
            <a:ext cx="6768194" cy="45841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8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5B0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Analyse approfondie de la consommation d'énergie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Priorisation</a:t>
            </a:r>
            <a:r>
              <a:rPr lang="de-CH" sz="2000" dirty="0"/>
              <a:t> des </a:t>
            </a:r>
            <a:r>
              <a:rPr lang="de-CH" sz="2000" dirty="0" err="1"/>
              <a:t>investissements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Mesures</a:t>
            </a:r>
            <a:r>
              <a:rPr lang="de-CH" sz="2000" dirty="0"/>
              <a:t> </a:t>
            </a:r>
            <a:r>
              <a:rPr lang="de-CH" sz="2000" dirty="0" err="1"/>
              <a:t>immédiates</a:t>
            </a:r>
            <a:endParaRPr lang="de-CH" sz="2000" dirty="0"/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fr-CH" sz="2000" dirty="0">
                <a:solidFill>
                  <a:srgbClr val="EA5A0D"/>
                </a:solidFill>
              </a:rPr>
              <a:t>PEIK contribue à 50% aux frais d’audit. </a:t>
            </a:r>
            <a:r>
              <a:rPr lang="de-CH" sz="2000" dirty="0">
                <a:solidFill>
                  <a:srgbClr val="EA5A0D"/>
                </a:solidFill>
              </a:rPr>
              <a:t>(maximum 2500 </a:t>
            </a:r>
            <a:r>
              <a:rPr lang="de-CH" sz="2000" dirty="0" err="1">
                <a:solidFill>
                  <a:srgbClr val="EA5A0D"/>
                </a:solidFill>
              </a:rPr>
              <a:t>francs</a:t>
            </a:r>
            <a:r>
              <a:rPr lang="de-CH" sz="2000" dirty="0">
                <a:solidFill>
                  <a:srgbClr val="EA5A0D"/>
                </a:solidFill>
              </a:rPr>
              <a:t>).</a:t>
            </a:r>
          </a:p>
          <a:p>
            <a:pPr marL="0" marR="0" lvl="1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5B0C"/>
              </a:buClr>
              <a:buSzTx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5" name="Inhaltsplatzhalter 15" descr="Ein Bild, das Person, Zeichnung, Büroausstattung, Im Haus enthält.&#10;&#10;Automatisch generierte Beschreibung">
            <a:extLst>
              <a:ext uri="{FF2B5EF4-FFF2-40B4-BE49-F238E27FC236}">
                <a16:creationId xmlns:a16="http://schemas.microsoft.com/office/drawing/2014/main" id="{F4CCB668-6BD2-D1DB-5FDE-141708DA39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0"/>
          <a:stretch/>
        </p:blipFill>
        <p:spPr>
          <a:xfrm>
            <a:off x="498984" y="1588973"/>
            <a:ext cx="3833306" cy="45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3. Mise en </a:t>
            </a:r>
            <a:r>
              <a:rPr lang="de-CH" noProof="0" dirty="0" err="1">
                <a:solidFill>
                  <a:schemeClr val="bg1"/>
                </a:solidFill>
              </a:rPr>
              <a:t>oeuvre</a:t>
            </a:r>
            <a:r>
              <a:rPr lang="de-CH" noProof="0" dirty="0">
                <a:solidFill>
                  <a:schemeClr val="bg1"/>
                </a:solidFill>
              </a:rPr>
              <a:t> des </a:t>
            </a:r>
            <a:r>
              <a:rPr lang="de-CH" noProof="0" dirty="0" err="1">
                <a:solidFill>
                  <a:schemeClr val="bg1"/>
                </a:solidFill>
              </a:rPr>
              <a:t>mesures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d’économie</a:t>
            </a:r>
            <a:r>
              <a:rPr lang="de-CH" dirty="0">
                <a:solidFill>
                  <a:schemeClr val="bg1"/>
                </a:solidFill>
              </a:rPr>
              <a:t>s </a:t>
            </a:r>
            <a:r>
              <a:rPr lang="de-CH" dirty="0" err="1">
                <a:solidFill>
                  <a:schemeClr val="bg1"/>
                </a:solidFill>
              </a:rPr>
              <a:t>d’énergies</a:t>
            </a:r>
            <a:br>
              <a:rPr lang="de-CH" noProof="0" dirty="0">
                <a:solidFill>
                  <a:schemeClr val="bg1"/>
                </a:solidFill>
              </a:rPr>
            </a:b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633FA28-9D39-0F55-3E69-E0EC4C42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FB700BC-84C0-5220-C867-92D57EBCEA9B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8" y="1559509"/>
            <a:ext cx="6768194" cy="461374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288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5B0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Accompagnement</a:t>
            </a:r>
            <a:r>
              <a:rPr lang="de-CH" sz="2000" dirty="0"/>
              <a:t> à la </a:t>
            </a:r>
            <a:r>
              <a:rPr lang="de-CH" sz="2000" dirty="0" err="1"/>
              <a:t>mise</a:t>
            </a:r>
            <a:r>
              <a:rPr lang="de-CH" sz="2000" dirty="0"/>
              <a:t> en </a:t>
            </a:r>
            <a:r>
              <a:rPr lang="de-CH" sz="2000" dirty="0" err="1"/>
              <a:t>oeuvre</a:t>
            </a:r>
            <a:r>
              <a:rPr lang="de-CH" sz="2000" dirty="0"/>
              <a:t> des </a:t>
            </a:r>
            <a:r>
              <a:rPr lang="de-CH" sz="2000" dirty="0" err="1"/>
              <a:t>mesures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Soutien lors de demandes d'offres, de demandes de subventions, lors de l'optimisation de l'exploitation ou en tant que représentant du maître d'ouvrage</a:t>
            </a:r>
            <a:endParaRPr lang="de-CH" sz="2000" dirty="0"/>
          </a:p>
          <a:p>
            <a:pPr marL="0" lvl="1">
              <a:lnSpc>
                <a:spcPct val="95000"/>
              </a:lnSpc>
              <a:buClr>
                <a:schemeClr val="accent3"/>
              </a:buClr>
            </a:pPr>
            <a:endParaRPr lang="de-CH" sz="2000" dirty="0"/>
          </a:p>
          <a:p>
            <a:pPr marL="432000" lvl="1">
              <a:lnSpc>
                <a:spcPct val="95000"/>
              </a:lnSpc>
              <a:buClr>
                <a:schemeClr val="accent3"/>
              </a:buClr>
            </a:pPr>
            <a:r>
              <a:rPr lang="fr-CH" sz="2000" dirty="0">
                <a:solidFill>
                  <a:srgbClr val="EA5A0D"/>
                </a:solidFill>
              </a:rPr>
              <a:t>Jusqu’à 10 jours de conseil sont pris en charge par PEIK. </a:t>
            </a:r>
            <a:r>
              <a:rPr lang="de-CH" sz="2000" dirty="0">
                <a:solidFill>
                  <a:srgbClr val="EA5A0D"/>
                </a:solidFill>
              </a:rPr>
              <a:t>(max. 13 000 </a:t>
            </a:r>
            <a:r>
              <a:rPr lang="de-CH" sz="2000" dirty="0" err="1">
                <a:solidFill>
                  <a:srgbClr val="EA5A0D"/>
                </a:solidFill>
              </a:rPr>
              <a:t>francs</a:t>
            </a:r>
            <a:r>
              <a:rPr lang="de-CH" sz="2000" dirty="0">
                <a:solidFill>
                  <a:srgbClr val="EA5A0D"/>
                </a:solidFill>
              </a:rPr>
              <a:t>) – </a:t>
            </a:r>
            <a:r>
              <a:rPr lang="de-CH" sz="2000" dirty="0" err="1">
                <a:solidFill>
                  <a:srgbClr val="EA5A0D"/>
                </a:solidFill>
              </a:rPr>
              <a:t>aussi</a:t>
            </a:r>
            <a:r>
              <a:rPr lang="de-CH" sz="2000" dirty="0">
                <a:solidFill>
                  <a:srgbClr val="EA5A0D"/>
                </a:solidFill>
              </a:rPr>
              <a:t> valable </a:t>
            </a:r>
            <a:r>
              <a:rPr lang="de-CH" sz="2000" dirty="0" err="1">
                <a:solidFill>
                  <a:srgbClr val="EA5A0D"/>
                </a:solidFill>
              </a:rPr>
              <a:t>pour</a:t>
            </a:r>
            <a:r>
              <a:rPr lang="de-CH" sz="2000" dirty="0">
                <a:solidFill>
                  <a:srgbClr val="EA5A0D"/>
                </a:solidFill>
              </a:rPr>
              <a:t> la </a:t>
            </a:r>
            <a:r>
              <a:rPr lang="de-CH" sz="2000" dirty="0" err="1">
                <a:solidFill>
                  <a:srgbClr val="EA5A0D"/>
                </a:solidFill>
              </a:rPr>
              <a:t>mise</a:t>
            </a:r>
            <a:r>
              <a:rPr lang="de-CH" sz="2000" dirty="0">
                <a:solidFill>
                  <a:srgbClr val="EA5A0D"/>
                </a:solidFill>
              </a:rPr>
              <a:t> en </a:t>
            </a:r>
            <a:r>
              <a:rPr lang="de-CH" sz="2000" dirty="0" err="1">
                <a:solidFill>
                  <a:srgbClr val="EA5A0D"/>
                </a:solidFill>
              </a:rPr>
              <a:t>oeubre</a:t>
            </a:r>
            <a:r>
              <a:rPr lang="de-CH" sz="2000" dirty="0">
                <a:solidFill>
                  <a:srgbClr val="EA5A0D"/>
                </a:solidFill>
              </a:rPr>
              <a:t> des </a:t>
            </a:r>
            <a:r>
              <a:rPr lang="de-CH" sz="2000" dirty="0" err="1">
                <a:solidFill>
                  <a:srgbClr val="EA5A0D"/>
                </a:solidFill>
              </a:rPr>
              <a:t>mesures</a:t>
            </a:r>
            <a:r>
              <a:rPr lang="de-CH" sz="2000" dirty="0">
                <a:solidFill>
                  <a:srgbClr val="EA5A0D"/>
                </a:solidFill>
              </a:rPr>
              <a:t> </a:t>
            </a:r>
            <a:r>
              <a:rPr lang="de-CH" sz="2000" dirty="0" err="1">
                <a:solidFill>
                  <a:srgbClr val="EA5A0D"/>
                </a:solidFill>
              </a:rPr>
              <a:t>immédiates</a:t>
            </a:r>
            <a:r>
              <a:rPr lang="de-CH" sz="2000" dirty="0">
                <a:solidFill>
                  <a:srgbClr val="EA5A0D"/>
                </a:solidFill>
              </a:rPr>
              <a:t>.</a:t>
            </a:r>
          </a:p>
          <a:p>
            <a:pPr marL="0" marR="0" lvl="1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5B0C"/>
              </a:buClr>
              <a:buSzTx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6" name="Inhaltsplatzhalter 33" descr="Ein Bild, das Kleidung, Person, Himmel, draußen enthält.&#10;&#10;Automatisch generierte Beschreibung">
            <a:extLst>
              <a:ext uri="{FF2B5EF4-FFF2-40B4-BE49-F238E27FC236}">
                <a16:creationId xmlns:a16="http://schemas.microsoft.com/office/drawing/2014/main" id="{6ECCB907-EB0A-C105-5CC5-8E9DBCCB9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431" y="1589085"/>
            <a:ext cx="3810858" cy="458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de-CH" sz="6000" noProof="0" dirty="0" err="1"/>
              <a:t>L’impact</a:t>
            </a:r>
            <a:r>
              <a:rPr lang="de-CH" sz="6000" noProof="0" dirty="0"/>
              <a:t> PEIK – </a:t>
            </a:r>
            <a:r>
              <a:rPr lang="de-CH" sz="6000" noProof="0" dirty="0" err="1"/>
              <a:t>un</a:t>
            </a:r>
            <a:r>
              <a:rPr lang="de-CH" sz="6000" noProof="0" dirty="0"/>
              <a:t> exemple </a:t>
            </a:r>
            <a:r>
              <a:rPr lang="de-CH" sz="6000" noProof="0" dirty="0" err="1"/>
              <a:t>concret</a:t>
            </a:r>
            <a:endParaRPr lang="de-CH" sz="60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084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L’impact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PEIK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768195" cy="4613690"/>
          </a:xfrm>
        </p:spPr>
        <p:txBody>
          <a:bodyPr/>
          <a:lstStyle/>
          <a:p>
            <a:r>
              <a:rPr lang="de-CH" dirty="0" err="1">
                <a:solidFill>
                  <a:schemeClr val="tx1"/>
                </a:solidFill>
              </a:rPr>
              <a:t>Une</a:t>
            </a:r>
            <a:r>
              <a:rPr lang="de-CH" dirty="0">
                <a:solidFill>
                  <a:schemeClr val="tx1"/>
                </a:solidFill>
              </a:rPr>
              <a:t> PME </a:t>
            </a:r>
            <a:r>
              <a:rPr lang="de-CH" dirty="0" err="1">
                <a:solidFill>
                  <a:schemeClr val="tx1"/>
                </a:solidFill>
              </a:rPr>
              <a:t>suisse</a:t>
            </a:r>
            <a:r>
              <a:rPr lang="de-CH" dirty="0">
                <a:solidFill>
                  <a:schemeClr val="tx1"/>
                </a:solidFill>
              </a:rPr>
              <a:t> type: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sz="2000" dirty="0">
                <a:solidFill>
                  <a:schemeClr val="tx1"/>
                </a:solidFill>
              </a:rPr>
              <a:t>Entreprise d'usinage des métaux (fraisage, tournage, meulage, érosion et gravure au laser)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sz="2000" dirty="0">
                <a:solidFill>
                  <a:schemeClr val="tx1"/>
                </a:solidFill>
              </a:rPr>
              <a:t>Une bonne vingtaine de collaborateurs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sz="2000" dirty="0">
                <a:solidFill>
                  <a:schemeClr val="tx1"/>
                </a:solidFill>
              </a:rPr>
              <a:t>Trois halles de production en construction légère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sz="2000" dirty="0">
                <a:solidFill>
                  <a:schemeClr val="tx1"/>
                </a:solidFill>
              </a:rPr>
              <a:t>Avec des panneaux solaires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CH" sz="2000" dirty="0">
                <a:solidFill>
                  <a:schemeClr val="tx1"/>
                </a:solidFill>
              </a:rPr>
              <a:t>Environ 1400 m2 de surface utile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fr-CH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solidFill>
                  <a:schemeClr val="tx1"/>
                </a:solidFill>
              </a:rPr>
              <a:t>Coûts énergétiques d'environ 90 000 francs par an pour 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sz="2000" dirty="0">
                <a:solidFill>
                  <a:schemeClr val="tx1"/>
                </a:solidFill>
              </a:rPr>
              <a:t>588 000 kWh (électricité et gaz naturel, chiffres de 2018)</a:t>
            </a:r>
            <a:endParaRPr lang="de-CH" sz="200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  <a:p>
            <a:pPr lvl="1"/>
            <a:endParaRPr lang="de-CH" sz="2000" noProof="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Ein Bild, das Person, Kleidung, Im Haus, Tastatur enthält.&#10;&#10;Automatisch generierte Beschreibung">
            <a:extLst>
              <a:ext uri="{FF2B5EF4-FFF2-40B4-BE49-F238E27FC236}">
                <a16:creationId xmlns:a16="http://schemas.microsoft.com/office/drawing/2014/main" id="{0CD8ACD3-8E3C-9758-4B48-2089E85B79FD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24"/>
          <a:stretch/>
        </p:blipFill>
        <p:spPr>
          <a:xfrm>
            <a:off x="515938" y="1563272"/>
            <a:ext cx="3815792" cy="4584166"/>
          </a:xfrm>
        </p:spPr>
      </p:pic>
    </p:spTree>
    <p:extLst>
      <p:ext uri="{BB962C8B-B14F-4D97-AF65-F5344CB8AC3E}">
        <p14:creationId xmlns:p14="http://schemas.microsoft.com/office/powerpoint/2010/main" val="387718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L’impact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PEIK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CH" noProof="0" dirty="0">
                <a:solidFill>
                  <a:schemeClr val="tx1"/>
                </a:solidFill>
              </a:rPr>
              <a:t>Analyser la consommation et rechercher les potentiels évidents et cachés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05000"/>
              </a:lnSpc>
            </a:pPr>
            <a:r>
              <a:rPr lang="de-CH" dirty="0">
                <a:solidFill>
                  <a:schemeClr val="tx1"/>
                </a:solidFill>
              </a:rPr>
              <a:t>Pour </a:t>
            </a:r>
            <a:r>
              <a:rPr lang="de-CH" dirty="0" err="1">
                <a:solidFill>
                  <a:schemeClr val="tx1"/>
                </a:solidFill>
              </a:rPr>
              <a:t>économiser</a:t>
            </a:r>
            <a:r>
              <a:rPr lang="de-CH" dirty="0">
                <a:solidFill>
                  <a:schemeClr val="tx1"/>
                </a:solidFill>
              </a:rPr>
              <a:t> de </a:t>
            </a:r>
            <a:r>
              <a:rPr lang="de-CH" dirty="0" err="1">
                <a:solidFill>
                  <a:schemeClr val="tx1"/>
                </a:solidFill>
              </a:rPr>
              <a:t>l’énergie</a:t>
            </a:r>
            <a:endParaRPr lang="de-CH" dirty="0">
              <a:solidFill>
                <a:schemeClr val="tx1"/>
              </a:solidFill>
            </a:endParaRPr>
          </a:p>
          <a:p>
            <a:pPr lvl="1">
              <a:lnSpc>
                <a:spcPct val="105000"/>
              </a:lnSpc>
            </a:pPr>
            <a:r>
              <a:rPr lang="de-CH" dirty="0">
                <a:solidFill>
                  <a:schemeClr val="tx1"/>
                </a:solidFill>
              </a:rPr>
              <a:t>Pour la </a:t>
            </a:r>
            <a:r>
              <a:rPr lang="de-CH" dirty="0" err="1">
                <a:solidFill>
                  <a:schemeClr val="tx1"/>
                </a:solidFill>
              </a:rPr>
              <a:t>production</a:t>
            </a:r>
            <a:r>
              <a:rPr lang="de-CH" dirty="0">
                <a:solidFill>
                  <a:schemeClr val="tx1"/>
                </a:solidFill>
              </a:rPr>
              <a:t> propre</a:t>
            </a:r>
          </a:p>
          <a:p>
            <a:pPr lvl="1">
              <a:lnSpc>
                <a:spcPct val="105000"/>
              </a:lnSpc>
            </a:pPr>
            <a:r>
              <a:rPr lang="de-CH" dirty="0">
                <a:solidFill>
                  <a:schemeClr val="tx1"/>
                </a:solidFill>
              </a:rPr>
              <a:t>P</a:t>
            </a:r>
            <a:r>
              <a:rPr lang="fr-CH" dirty="0" err="1">
                <a:solidFill>
                  <a:schemeClr val="tx1"/>
                </a:solidFill>
              </a:rPr>
              <a:t>our</a:t>
            </a:r>
            <a:r>
              <a:rPr lang="fr-CH" dirty="0">
                <a:solidFill>
                  <a:schemeClr val="tx1"/>
                </a:solidFill>
              </a:rPr>
              <a:t> un système énergétique optimisé dans l'ensemble de l'entreprise</a:t>
            </a:r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30" name="Inhaltsplatzhalter 29">
            <a:extLst>
              <a:ext uri="{FF2B5EF4-FFF2-40B4-BE49-F238E27FC236}">
                <a16:creationId xmlns:a16="http://schemas.microsoft.com/office/drawing/2014/main" id="{5BA94351-0527-442F-404B-0E733C1F090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1" name="Inhaltsplatzhalter 6" descr="Ein Bild, das Person, Kleidung, Im Haus, Computer enthält.&#10;&#10;Automatisch generierte Beschreibung">
            <a:extLst>
              <a:ext uri="{FF2B5EF4-FFF2-40B4-BE49-F238E27FC236}">
                <a16:creationId xmlns:a16="http://schemas.microsoft.com/office/drawing/2014/main" id="{C5FF4A55-EB1E-725D-B13C-3BA265D293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937" y="1592796"/>
            <a:ext cx="3816352" cy="45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7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nhaltsplatzhalter 30">
            <a:extLst>
              <a:ext uri="{FF2B5EF4-FFF2-40B4-BE49-F238E27FC236}">
                <a16:creationId xmlns:a16="http://schemas.microsoft.com/office/drawing/2014/main" id="{FE054F74-A3F5-D45D-1DF8-9EFF2027D0A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L’impact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PEIK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dirty="0" err="1">
                <a:solidFill>
                  <a:schemeClr val="tx1"/>
                </a:solidFill>
              </a:rPr>
              <a:t>L’analyse</a:t>
            </a:r>
            <a:r>
              <a:rPr lang="de-CH" dirty="0">
                <a:solidFill>
                  <a:schemeClr val="tx1"/>
                </a:solidFill>
              </a:rPr>
              <a:t> se </a:t>
            </a:r>
            <a:r>
              <a:rPr lang="de-CH" dirty="0" err="1">
                <a:solidFill>
                  <a:schemeClr val="tx1"/>
                </a:solidFill>
              </a:rPr>
              <a:t>concentre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notamment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sur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Ventilation, </a:t>
            </a:r>
            <a:r>
              <a:rPr lang="de-CH" dirty="0" err="1">
                <a:solidFill>
                  <a:schemeClr val="tx1"/>
                </a:solidFill>
              </a:rPr>
              <a:t>climatisation</a:t>
            </a:r>
            <a:r>
              <a:rPr lang="de-CH" dirty="0">
                <a:solidFill>
                  <a:schemeClr val="tx1"/>
                </a:solidFill>
              </a:rPr>
              <a:t> et </a:t>
            </a:r>
            <a:r>
              <a:rPr lang="de-CH" dirty="0" err="1">
                <a:solidFill>
                  <a:schemeClr val="tx1"/>
                </a:solidFill>
              </a:rPr>
              <a:t>réfrigération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fr-CH" dirty="0">
                <a:solidFill>
                  <a:schemeClr val="tx1"/>
                </a:solidFill>
              </a:rPr>
              <a:t>Éclairage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Enveloppe du bâtiment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Chauffage et eau chaude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Pompes et air comprimé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Photovoltaïque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Mobilité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Moteurs et entraînements</a:t>
            </a:r>
            <a:endParaRPr lang="de-CH" noProof="0" dirty="0">
              <a:solidFill>
                <a:schemeClr val="tx1"/>
              </a:solidFill>
            </a:endParaRPr>
          </a:p>
        </p:txBody>
      </p:sp>
      <p:pic>
        <p:nvPicPr>
          <p:cNvPr id="16" name="Grafik 15" descr="Ein Bild, das Gebäude, Wand, Elektrische Leitungen, Kabel enthält.&#10;&#10;Automatisch generierte Beschreibung">
            <a:extLst>
              <a:ext uri="{FF2B5EF4-FFF2-40B4-BE49-F238E27FC236}">
                <a16:creationId xmlns:a16="http://schemas.microsoft.com/office/drawing/2014/main" id="{2B4835EB-1F76-BE28-8997-5952ACED1A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"/>
          <a:stretch/>
        </p:blipFill>
        <p:spPr>
          <a:xfrm>
            <a:off x="519565" y="1571215"/>
            <a:ext cx="3812724" cy="4605747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C4A2973A-E5B1-CB51-3C36-B4EDBFDF1DA1}"/>
              </a:ext>
            </a:extLst>
          </p:cNvPr>
          <p:cNvSpPr txBox="1"/>
          <p:nvPr/>
        </p:nvSpPr>
        <p:spPr>
          <a:xfrm rot="20420199">
            <a:off x="10030601" y="302169"/>
            <a:ext cx="2175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solidFill>
                  <a:srgbClr val="EA5A0D"/>
                </a:solidFill>
              </a:rPr>
              <a:t>Variante </a:t>
            </a:r>
            <a:r>
              <a:rPr lang="de-DE" dirty="0" err="1">
                <a:solidFill>
                  <a:srgbClr val="EA5A0D"/>
                </a:solidFill>
              </a:rPr>
              <a:t>d‘image</a:t>
            </a:r>
            <a:r>
              <a:rPr lang="de-DE" dirty="0">
                <a:solidFill>
                  <a:srgbClr val="EA5A0D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972529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L’impact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PEIK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27" name="Inhaltsplatzhalter 26" descr="Ein Bild, das Gebäude, draußen, Landfahrzeug, Fahrzeug enthält.&#10;&#10;Automatisch generierte Beschreibung">
            <a:extLst>
              <a:ext uri="{FF2B5EF4-FFF2-40B4-BE49-F238E27FC236}">
                <a16:creationId xmlns:a16="http://schemas.microsoft.com/office/drawing/2014/main" id="{E464843F-C855-5134-421A-D539470E6E45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71"/>
          <a:stretch/>
        </p:blipFill>
        <p:spPr>
          <a:xfrm>
            <a:off x="517751" y="1571215"/>
            <a:ext cx="3812725" cy="4605747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A9F2DD6-8349-DF3D-E6D7-7CE095EE47EA}"/>
              </a:ext>
            </a:extLst>
          </p:cNvPr>
          <p:cNvSpPr txBox="1"/>
          <p:nvPr/>
        </p:nvSpPr>
        <p:spPr>
          <a:xfrm rot="20420199">
            <a:off x="10030601" y="302169"/>
            <a:ext cx="2175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solidFill>
                  <a:srgbClr val="EA5A0D"/>
                </a:solidFill>
              </a:rPr>
              <a:t>Variante </a:t>
            </a:r>
            <a:r>
              <a:rPr lang="de-DE" dirty="0" err="1">
                <a:solidFill>
                  <a:srgbClr val="EA5A0D"/>
                </a:solidFill>
              </a:rPr>
              <a:t>d‘image</a:t>
            </a:r>
            <a:r>
              <a:rPr lang="de-DE" dirty="0">
                <a:solidFill>
                  <a:srgbClr val="EA5A0D"/>
                </a:solidFill>
              </a:rPr>
              <a:t> 2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CE9ADF1-F668-418F-4C4C-08021BADEE87}"/>
              </a:ext>
            </a:extLst>
          </p:cNvPr>
          <p:cNvSpPr txBox="1">
            <a:spLocks/>
          </p:cNvSpPr>
          <p:nvPr/>
        </p:nvSpPr>
        <p:spPr>
          <a:xfrm>
            <a:off x="5060268" y="1745195"/>
            <a:ext cx="6768195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CH">
                <a:solidFill>
                  <a:schemeClr val="tx1"/>
                </a:solidFill>
              </a:rPr>
              <a:t>L’analyse se concentre notamment sur:</a:t>
            </a:r>
          </a:p>
          <a:p>
            <a:pPr lvl="1"/>
            <a:r>
              <a:rPr lang="de-CH">
                <a:solidFill>
                  <a:schemeClr val="tx1"/>
                </a:solidFill>
              </a:rPr>
              <a:t>Ventilation, climatisation et réfrigération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Éclairage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Enveloppe du bâtiment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Chauffage et eau chaude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Pompes et air comprimé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Photovoltaïque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Mobilité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Moteurs et entraînements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67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L’impact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PEIK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8366E02-95B7-A96B-BCBD-AFDE92AF5282}"/>
              </a:ext>
            </a:extLst>
          </p:cNvPr>
          <p:cNvSpPr txBox="1"/>
          <p:nvPr/>
        </p:nvSpPr>
        <p:spPr>
          <a:xfrm rot="20420199">
            <a:off x="10030601" y="302169"/>
            <a:ext cx="217577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dirty="0">
                <a:solidFill>
                  <a:srgbClr val="EA5A0D"/>
                </a:solidFill>
              </a:rPr>
              <a:t>Variante </a:t>
            </a:r>
            <a:r>
              <a:rPr lang="de-DE" dirty="0" err="1">
                <a:solidFill>
                  <a:srgbClr val="EA5A0D"/>
                </a:solidFill>
              </a:rPr>
              <a:t>d‘image</a:t>
            </a:r>
            <a:r>
              <a:rPr lang="de-DE" dirty="0">
                <a:solidFill>
                  <a:srgbClr val="EA5A0D"/>
                </a:solidFill>
              </a:rPr>
              <a:t> 3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18B19C5-7DFB-D691-3AA5-8C79D9C8DDB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 descr="Ein Bild, das Person, Bankautomat, Im Haus, Wand enthält.&#10;&#10;Automatisch generierte Beschreibung">
            <a:extLst>
              <a:ext uri="{FF2B5EF4-FFF2-40B4-BE49-F238E27FC236}">
                <a16:creationId xmlns:a16="http://schemas.microsoft.com/office/drawing/2014/main" id="{929669EE-18BC-A9DC-DBE8-F4EA1C22E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65" y="1592795"/>
            <a:ext cx="3920251" cy="4584167"/>
          </a:xfrm>
          <a:prstGeom prst="rect">
            <a:avLst/>
          </a:prstGeom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052AA45-82D6-9C37-61DE-67E1FF2534B8}"/>
              </a:ext>
            </a:extLst>
          </p:cNvPr>
          <p:cNvSpPr txBox="1">
            <a:spLocks/>
          </p:cNvSpPr>
          <p:nvPr/>
        </p:nvSpPr>
        <p:spPr>
          <a:xfrm>
            <a:off x="5060268" y="1745195"/>
            <a:ext cx="6768195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+mj-lt"/>
              <a:buNone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105000"/>
              </a:lnSpc>
              <a:spcBef>
                <a:spcPts val="12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de-CH">
                <a:solidFill>
                  <a:schemeClr val="tx1"/>
                </a:solidFill>
              </a:rPr>
              <a:t>L’analyse se concentre notamment sur:</a:t>
            </a:r>
          </a:p>
          <a:p>
            <a:pPr lvl="1"/>
            <a:r>
              <a:rPr lang="de-CH">
                <a:solidFill>
                  <a:schemeClr val="tx1"/>
                </a:solidFill>
              </a:rPr>
              <a:t>Ventilation, climatisation et réfrigération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Éclairage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Enveloppe du bâtiment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Chauffage et eau chaude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Pompes et air comprimé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Photovoltaïque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Mobilité</a:t>
            </a:r>
          </a:p>
          <a:p>
            <a:pPr lvl="1"/>
            <a:r>
              <a:rPr lang="fr-CH">
                <a:solidFill>
                  <a:schemeClr val="tx1"/>
                </a:solidFill>
              </a:rPr>
              <a:t>Moteurs et entraînements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4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 err="1">
                <a:solidFill>
                  <a:srgbClr val="293F60"/>
                </a:solidFill>
                <a:latin typeface="Arial"/>
                <a:cs typeface="Arial"/>
              </a:rPr>
              <a:t>L’impact</a:t>
            </a:r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 PEIK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buNone/>
            </a:pPr>
            <a:endParaRPr lang="de-CH" sz="240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B71026CF-A1D2-3966-B6B8-C73ADD170B9E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dirty="0">
                <a:solidFill>
                  <a:schemeClr val="tx1"/>
                </a:solidFill>
              </a:rPr>
              <a:t>Planifier les mesures - Rapport comme base de décision</a:t>
            </a:r>
            <a:r>
              <a:rPr lang="de-CH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Quelles mesures apportent quels bénéfices</a:t>
            </a:r>
            <a:r>
              <a:rPr lang="de-CH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Qu'est-ce qui peut être mis en œuvre immédiatement, qu'est-ce qui est rentable à court et à moyen terme ?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Quels sont les investissements à prévoir et dans quel délai </a:t>
            </a:r>
            <a:r>
              <a:rPr lang="fr-CH" dirty="0" err="1">
                <a:solidFill>
                  <a:schemeClr val="tx1"/>
                </a:solidFill>
              </a:rPr>
              <a:t>seront-ils</a:t>
            </a:r>
            <a:r>
              <a:rPr lang="fr-CH" dirty="0">
                <a:solidFill>
                  <a:schemeClr val="tx1"/>
                </a:solidFill>
              </a:rPr>
              <a:t> rentabilisés </a:t>
            </a:r>
            <a:r>
              <a:rPr lang="de-CH" dirty="0">
                <a:solidFill>
                  <a:schemeClr val="tx1"/>
                </a:solidFill>
              </a:rPr>
              <a:t>?</a:t>
            </a:r>
          </a:p>
          <a:p>
            <a:endParaRPr lang="de-DE" dirty="0"/>
          </a:p>
        </p:txBody>
      </p:sp>
      <p:pic>
        <p:nvPicPr>
          <p:cNvPr id="5" name="Image 4" descr="Une image contenant texte, capture d’écran, nombre, logiciel&#10;&#10;Description générée automatiquement">
            <a:extLst>
              <a:ext uri="{FF2B5EF4-FFF2-40B4-BE49-F238E27FC236}">
                <a16:creationId xmlns:a16="http://schemas.microsoft.com/office/drawing/2014/main" id="{052B6049-8EBB-CD39-2765-8AA2AB5870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11" y="1316420"/>
            <a:ext cx="7147221" cy="47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2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>
                <a:solidFill>
                  <a:srgbClr val="293F60"/>
                </a:solidFill>
                <a:latin typeface="Arial"/>
                <a:cs typeface="Arial"/>
              </a:rPr>
              <a:t>L’impact</a:t>
            </a:r>
            <a:r>
              <a:rPr lang="de-CH" dirty="0">
                <a:solidFill>
                  <a:srgbClr val="293F60"/>
                </a:solidFill>
                <a:latin typeface="Arial"/>
                <a:cs typeface="Arial"/>
              </a:rPr>
              <a:t> PEIK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13" name="Inhaltsplatzhalter 14">
            <a:extLst>
              <a:ext uri="{FF2B5EF4-FFF2-40B4-BE49-F238E27FC236}">
                <a16:creationId xmlns:a16="http://schemas.microsoft.com/office/drawing/2014/main" id="{F00B11A0-AF6E-7F07-16D5-2FB2F80138B8}"/>
              </a:ext>
            </a:extLst>
          </p:cNvPr>
          <p:cNvSpPr txBox="1">
            <a:spLocks/>
          </p:cNvSpPr>
          <p:nvPr/>
        </p:nvSpPr>
        <p:spPr>
          <a:xfrm>
            <a:off x="4907868" y="1592795"/>
            <a:ext cx="676819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+mj-lt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76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152000" indent="-288000" algn="l" defTabSz="914400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fr-CH" sz="2000" dirty="0">
                <a:solidFill>
                  <a:schemeClr val="tx1"/>
                </a:solidFill>
              </a:rPr>
              <a:t>Réduction des coûts en un coup d'œil</a:t>
            </a:r>
            <a:r>
              <a:rPr lang="de-CH" sz="2000" dirty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fr-CH" sz="2000" dirty="0">
                <a:solidFill>
                  <a:schemeClr val="tx1"/>
                </a:solidFill>
              </a:rPr>
              <a:t>Plus de 20% d'économies sur les coûts énergétiques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D65148C-0A94-7F76-BD9D-4BB037327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9" y="1232756"/>
            <a:ext cx="3847525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000" dirty="0" err="1">
                <a:solidFill>
                  <a:srgbClr val="293F60"/>
                </a:solidFill>
                <a:latin typeface="Arial"/>
                <a:cs typeface="Arial"/>
              </a:rPr>
              <a:t>Qu’est-ce</a:t>
            </a:r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sz="3000" dirty="0" err="1">
                <a:solidFill>
                  <a:srgbClr val="293F60"/>
                </a:solidFill>
                <a:latin typeface="Arial"/>
                <a:cs typeface="Arial"/>
              </a:rPr>
              <a:t>que</a:t>
            </a:r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sz="3000" dirty="0" err="1">
                <a:solidFill>
                  <a:srgbClr val="293F60"/>
                </a:solidFill>
                <a:latin typeface="Arial"/>
                <a:cs typeface="Arial"/>
              </a:rPr>
              <a:t>l’audit</a:t>
            </a:r>
            <a:r>
              <a:rPr lang="de-CH" sz="3000" dirty="0">
                <a:solidFill>
                  <a:srgbClr val="293F60"/>
                </a:solidFill>
                <a:latin typeface="Arial"/>
                <a:cs typeface="Arial"/>
              </a:rPr>
              <a:t> PEIK?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07868" y="1563272"/>
            <a:ext cx="6768195" cy="4613690"/>
          </a:xfrm>
        </p:spPr>
        <p:txBody>
          <a:bodyPr/>
          <a:lstStyle/>
          <a:p>
            <a:r>
              <a:rPr lang="fr-CH" sz="2000" noProof="0" dirty="0">
                <a:solidFill>
                  <a:schemeClr val="tx1"/>
                </a:solidFill>
              </a:rPr>
              <a:t>PEIK - Conseil professionnel en énergie pour votre PME - est un programme de </a:t>
            </a:r>
            <a:r>
              <a:rPr lang="fr-CH" sz="2000" noProof="0" dirty="0" err="1">
                <a:solidFill>
                  <a:schemeClr val="tx1"/>
                </a:solidFill>
              </a:rPr>
              <a:t>SuisseEnergie</a:t>
            </a:r>
            <a:r>
              <a:rPr lang="fr-CH" sz="2000" noProof="0" dirty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fr-CH" dirty="0">
                <a:solidFill>
                  <a:schemeClr val="tx1"/>
                </a:solidFill>
              </a:rPr>
              <a:t>PEIK aide les PME à mener des projets d'économie d'énergie de manière ciblée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fr-CH" sz="2000" noProof="0" dirty="0">
                <a:solidFill>
                  <a:schemeClr val="tx1"/>
                </a:solidFill>
              </a:rPr>
              <a:t>Pour toutes les entreprises suisses dont les coûts énergétiques se situent entre 20 000 et 300 000 francs par an</a:t>
            </a:r>
          </a:p>
          <a:p>
            <a:pPr lvl="1"/>
            <a:r>
              <a:rPr lang="fr-CH" sz="2000" dirty="0">
                <a:solidFill>
                  <a:schemeClr val="tx1"/>
                </a:solidFill>
              </a:rPr>
              <a:t>Plus de 200 conseillers en énergie PEIK dans toute la Suisse – et dans votre région</a:t>
            </a:r>
            <a:endParaRPr lang="de-CH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24" name="Inhaltsplatzhalter 23">
            <a:extLst>
              <a:ext uri="{FF2B5EF4-FFF2-40B4-BE49-F238E27FC236}">
                <a16:creationId xmlns:a16="http://schemas.microsoft.com/office/drawing/2014/main" id="{BD8FC28F-75F2-EAB9-5C75-76262D5D942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9" name="Grafik 18" descr="Ein Bild, das Kleidung, Person, Himmel, draußen enthält.&#10;&#10;Automatisch generierte Beschreibung">
            <a:extLst>
              <a:ext uri="{FF2B5EF4-FFF2-40B4-BE49-F238E27FC236}">
                <a16:creationId xmlns:a16="http://schemas.microsoft.com/office/drawing/2014/main" id="{EF557840-5A02-2DA0-5A04-C83B0B5217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8" y="1563272"/>
            <a:ext cx="3840929" cy="46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8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293F60"/>
                </a:solidFill>
                <a:latin typeface="Arial"/>
                <a:cs typeface="Arial"/>
              </a:rPr>
              <a:t>Exemples de mesures de potentiel d'économies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CH" b="1" dirty="0">
                <a:solidFill>
                  <a:schemeClr val="tx1"/>
                </a:solidFill>
              </a:rPr>
              <a:t>Ventilation</a:t>
            </a:r>
            <a:r>
              <a:rPr lang="fr-CH" dirty="0">
                <a:solidFill>
                  <a:schemeClr val="tx1"/>
                </a:solidFill>
              </a:rPr>
              <a:t> : réduction des débits et des heures de fonctionnement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Economies</a:t>
            </a:r>
            <a:r>
              <a:rPr lang="de-CH" dirty="0">
                <a:solidFill>
                  <a:schemeClr val="tx1"/>
                </a:solidFill>
              </a:rPr>
              <a:t>: 10–80% </a:t>
            </a:r>
            <a:r>
              <a:rPr lang="de-CH" dirty="0" err="1">
                <a:solidFill>
                  <a:schemeClr val="tx1"/>
                </a:solidFill>
              </a:rPr>
              <a:t>électricité</a:t>
            </a:r>
            <a:r>
              <a:rPr lang="de-CH" dirty="0">
                <a:solidFill>
                  <a:schemeClr val="tx1"/>
                </a:solidFill>
              </a:rPr>
              <a:t>, </a:t>
            </a:r>
            <a:br>
              <a:rPr lang="de-CH" dirty="0">
                <a:solidFill>
                  <a:schemeClr val="tx1"/>
                </a:solidFill>
              </a:rPr>
            </a:br>
            <a:r>
              <a:rPr lang="de-CH" dirty="0">
                <a:solidFill>
                  <a:schemeClr val="tx1"/>
                </a:solidFill>
              </a:rPr>
              <a:t>5–50% </a:t>
            </a:r>
            <a:r>
              <a:rPr lang="de-CH" dirty="0" err="1">
                <a:solidFill>
                  <a:schemeClr val="tx1"/>
                </a:solidFill>
              </a:rPr>
              <a:t>chaleur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&lt; 2 ans</a:t>
            </a: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 err="1">
                <a:solidFill>
                  <a:schemeClr val="tx1"/>
                </a:solidFill>
              </a:rPr>
              <a:t>Chauffage</a:t>
            </a:r>
            <a:r>
              <a:rPr lang="de-CH" b="1" dirty="0">
                <a:solidFill>
                  <a:schemeClr val="tx1"/>
                </a:solidFill>
              </a:rPr>
              <a:t>: </a:t>
            </a:r>
            <a:r>
              <a:rPr lang="fr-CH" dirty="0">
                <a:solidFill>
                  <a:schemeClr val="tx1"/>
                </a:solidFill>
              </a:rPr>
              <a:t>remplacement de la production de chaleur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Economies</a:t>
            </a:r>
            <a:r>
              <a:rPr lang="de-CH" dirty="0">
                <a:solidFill>
                  <a:schemeClr val="tx1"/>
                </a:solidFill>
              </a:rPr>
              <a:t>: 5–75%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5–30 ans (</a:t>
            </a:r>
            <a:r>
              <a:rPr lang="de-CH" dirty="0" err="1">
                <a:solidFill>
                  <a:schemeClr val="tx1"/>
                </a:solidFill>
              </a:rPr>
              <a:t>selon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les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conditions</a:t>
            </a:r>
            <a:r>
              <a:rPr lang="de-CH" dirty="0">
                <a:solidFill>
                  <a:schemeClr val="tx1"/>
                </a:solidFill>
              </a:rPr>
              <a:t>)</a:t>
            </a:r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60D9CE55-FB03-1D2D-36A7-7A8610AA846D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6" name="Grafik 15" descr="Ein Bild, das Wand, Maschine, Zylinder, Pfeife Flöte Rohr enthält.&#10;&#10;Automatisch generierte Beschreibung">
            <a:extLst>
              <a:ext uri="{FF2B5EF4-FFF2-40B4-BE49-F238E27FC236}">
                <a16:creationId xmlns:a16="http://schemas.microsoft.com/office/drawing/2014/main" id="{5AE0F3AD-72F9-ED8D-ABD1-1343AB6C78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9" y="1592796"/>
            <a:ext cx="3816910" cy="458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60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293F60"/>
                </a:solidFill>
                <a:latin typeface="Arial"/>
                <a:cs typeface="Arial"/>
              </a:rPr>
              <a:t>Exemples de mesures de potentiel d'économies</a:t>
            </a:r>
            <a:endParaRPr lang="de-CH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26" name="Inhaltsplatzhalter 2">
            <a:extLst>
              <a:ext uri="{FF2B5EF4-FFF2-40B4-BE49-F238E27FC236}">
                <a16:creationId xmlns:a16="http://schemas.microsoft.com/office/drawing/2014/main" id="{473E7475-D598-6DBF-7BD5-7CEFE76D4E0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 err="1">
                <a:solidFill>
                  <a:schemeClr val="tx1"/>
                </a:solidFill>
              </a:rPr>
              <a:t>Eclairage</a:t>
            </a:r>
            <a:r>
              <a:rPr lang="de-CH" b="1" dirty="0">
                <a:solidFill>
                  <a:schemeClr val="tx1"/>
                </a:solidFill>
              </a:rPr>
              <a:t>: </a:t>
            </a:r>
            <a:r>
              <a:rPr lang="de-CH" dirty="0" err="1">
                <a:solidFill>
                  <a:schemeClr val="tx1"/>
                </a:solidFill>
              </a:rPr>
              <a:t>Rénovation</a:t>
            </a:r>
            <a:r>
              <a:rPr lang="de-CH" dirty="0">
                <a:solidFill>
                  <a:schemeClr val="tx1"/>
                </a:solidFill>
              </a:rPr>
              <a:t> de </a:t>
            </a:r>
            <a:r>
              <a:rPr lang="de-CH" dirty="0" err="1">
                <a:solidFill>
                  <a:schemeClr val="tx1"/>
                </a:solidFill>
              </a:rPr>
              <a:t>l'éclairage</a:t>
            </a:r>
            <a:r>
              <a:rPr lang="de-CH" dirty="0">
                <a:solidFill>
                  <a:schemeClr val="tx1"/>
                </a:solidFill>
              </a:rPr>
              <a:t> LED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Economies</a:t>
            </a:r>
            <a:r>
              <a:rPr lang="de-CH" dirty="0">
                <a:solidFill>
                  <a:schemeClr val="tx1"/>
                </a:solidFill>
              </a:rPr>
              <a:t>: 30–80%</a:t>
            </a: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2–15 ans (</a:t>
            </a:r>
            <a:r>
              <a:rPr lang="fr-CH" dirty="0">
                <a:solidFill>
                  <a:schemeClr val="tx1"/>
                </a:solidFill>
              </a:rPr>
              <a:t>en fonction des heures de fonctionnement et du type de lampe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CH" b="1" dirty="0">
                <a:solidFill>
                  <a:schemeClr val="tx1"/>
                </a:solidFill>
              </a:rPr>
              <a:t>Energie </a:t>
            </a:r>
            <a:r>
              <a:rPr lang="de-CH" b="1" dirty="0" err="1">
                <a:solidFill>
                  <a:schemeClr val="tx1"/>
                </a:solidFill>
              </a:rPr>
              <a:t>renouvelable</a:t>
            </a:r>
            <a:r>
              <a:rPr lang="de-CH" b="1" dirty="0">
                <a:solidFill>
                  <a:schemeClr val="tx1"/>
                </a:solidFill>
              </a:rPr>
              <a:t>: </a:t>
            </a:r>
            <a:r>
              <a:rPr lang="de-CH" dirty="0">
                <a:solidFill>
                  <a:schemeClr val="tx1"/>
                </a:solidFill>
              </a:rPr>
              <a:t>Installation </a:t>
            </a:r>
            <a:r>
              <a:rPr lang="de-CH" dirty="0" err="1">
                <a:solidFill>
                  <a:schemeClr val="tx1"/>
                </a:solidFill>
              </a:rPr>
              <a:t>d’un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système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photovoltaique</a:t>
            </a:r>
            <a:r>
              <a:rPr lang="de-CH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de-CH" dirty="0" err="1">
                <a:solidFill>
                  <a:schemeClr val="tx1"/>
                </a:solidFill>
              </a:rPr>
              <a:t>Electricité</a:t>
            </a:r>
            <a:r>
              <a:rPr lang="de-CH" dirty="0">
                <a:solidFill>
                  <a:schemeClr val="tx1"/>
                </a:solidFill>
              </a:rPr>
              <a:t> auto-</a:t>
            </a:r>
            <a:r>
              <a:rPr lang="de-CH" dirty="0" err="1">
                <a:solidFill>
                  <a:schemeClr val="tx1"/>
                </a:solidFill>
              </a:rPr>
              <a:t>consommée</a:t>
            </a:r>
            <a:r>
              <a:rPr lang="de-CH" dirty="0">
                <a:solidFill>
                  <a:schemeClr val="tx1"/>
                </a:solidFill>
              </a:rPr>
              <a:t>: 30%–90% de </a:t>
            </a:r>
            <a:r>
              <a:rPr lang="de-CH" dirty="0" err="1">
                <a:solidFill>
                  <a:schemeClr val="tx1"/>
                </a:solidFill>
              </a:rPr>
              <a:t>l’énergie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produite</a:t>
            </a:r>
            <a:endParaRPr lang="de-CH" dirty="0">
              <a:solidFill>
                <a:schemeClr val="tx1"/>
              </a:solidFill>
            </a:endParaRPr>
          </a:p>
          <a:p>
            <a:pPr lvl="1"/>
            <a:r>
              <a:rPr lang="de-CH" dirty="0">
                <a:solidFill>
                  <a:schemeClr val="tx1"/>
                </a:solidFill>
              </a:rPr>
              <a:t>Payback: 8–16 ans</a:t>
            </a:r>
          </a:p>
        </p:txBody>
      </p:sp>
      <p:pic>
        <p:nvPicPr>
          <p:cNvPr id="7" name="Inhaltsplatzhalter 6" descr="Ein Bild, das Person, Kleidung, Menschliches Gesicht, Brille enthält.&#10;&#10;Automatisch generierte Beschreibung">
            <a:extLst>
              <a:ext uri="{FF2B5EF4-FFF2-40B4-BE49-F238E27FC236}">
                <a16:creationId xmlns:a16="http://schemas.microsoft.com/office/drawing/2014/main" id="{36CE153C-BCC4-CA9D-2454-10BEEDF1BBD6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79" y="1592795"/>
            <a:ext cx="3816910" cy="4584168"/>
          </a:xfrm>
        </p:spPr>
      </p:pic>
      <p:pic>
        <p:nvPicPr>
          <p:cNvPr id="12" name="Grafik 11" descr="Ein Bild, das Person, Solarenergie, Solarpanel, Gelände enthält.&#10;&#10;Automatisch generierte Beschreibung">
            <a:extLst>
              <a:ext uri="{FF2B5EF4-FFF2-40B4-BE49-F238E27FC236}">
                <a16:creationId xmlns:a16="http://schemas.microsoft.com/office/drawing/2014/main" id="{1CB4F2ED-639F-C193-E7D6-2F7C2390E6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2"/>
          <a:stretch/>
        </p:blipFill>
        <p:spPr>
          <a:xfrm>
            <a:off x="515379" y="1592795"/>
            <a:ext cx="3816910" cy="45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96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30AD13-05C2-49A3-9AD5-CE047273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noProof="0" dirty="0"/>
              <a:t>Questions?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A6D2E6-F075-4875-AF6F-477F133067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283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082433-EBD5-4E22-A17A-8923B96A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22</a:t>
            </a:fld>
            <a:endParaRPr lang="de-CH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FE9DF2D3-CF39-49E8-BFE2-F6EF8B01BBA1}"/>
              </a:ext>
            </a:extLst>
          </p:cNvPr>
          <p:cNvGrpSpPr/>
          <p:nvPr/>
        </p:nvGrpSpPr>
        <p:grpSpPr>
          <a:xfrm>
            <a:off x="7372266" y="1942762"/>
            <a:ext cx="1736947" cy="1719578"/>
            <a:chOff x="550863" y="1093788"/>
            <a:chExt cx="3492500" cy="3457575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115C22E-65BE-4FAF-90C2-C4A7CC9EA5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1026" y="2803526"/>
              <a:ext cx="717550" cy="719138"/>
            </a:xfrm>
            <a:custGeom>
              <a:avLst/>
              <a:gdLst>
                <a:gd name="T0" fmla="*/ 0 w 750"/>
                <a:gd name="T1" fmla="*/ 375 h 751"/>
                <a:gd name="T2" fmla="*/ 0 w 750"/>
                <a:gd name="T3" fmla="*/ 375 h 751"/>
                <a:gd name="T4" fmla="*/ 375 w 750"/>
                <a:gd name="T5" fmla="*/ 751 h 751"/>
                <a:gd name="T6" fmla="*/ 750 w 750"/>
                <a:gd name="T7" fmla="*/ 375 h 751"/>
                <a:gd name="T8" fmla="*/ 375 w 750"/>
                <a:gd name="T9" fmla="*/ 0 h 751"/>
                <a:gd name="T10" fmla="*/ 0 w 750"/>
                <a:gd name="T11" fmla="*/ 375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0" y="375"/>
                  </a:moveTo>
                  <a:lnTo>
                    <a:pt x="0" y="375"/>
                  </a:lnTo>
                  <a:cubicBezTo>
                    <a:pt x="0" y="582"/>
                    <a:pt x="168" y="751"/>
                    <a:pt x="375" y="751"/>
                  </a:cubicBez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FC73D41-0911-45D5-A274-4F8CC4182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41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8 w 1175"/>
                <a:gd name="T19" fmla="*/ 403 h 1021"/>
                <a:gd name="T20" fmla="*/ 1108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8" y="218"/>
                    <a:pt x="1108" y="403"/>
                  </a:cubicBezTo>
                  <a:lnTo>
                    <a:pt x="1108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7036DC03-C9DC-42FF-8F3D-2463124DD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76" y="2803526"/>
              <a:ext cx="717550" cy="719138"/>
            </a:xfrm>
            <a:custGeom>
              <a:avLst/>
              <a:gdLst>
                <a:gd name="T0" fmla="*/ 375 w 750"/>
                <a:gd name="T1" fmla="*/ 751 h 751"/>
                <a:gd name="T2" fmla="*/ 375 w 750"/>
                <a:gd name="T3" fmla="*/ 751 h 751"/>
                <a:gd name="T4" fmla="*/ 750 w 750"/>
                <a:gd name="T5" fmla="*/ 375 h 751"/>
                <a:gd name="T6" fmla="*/ 375 w 750"/>
                <a:gd name="T7" fmla="*/ 0 h 751"/>
                <a:gd name="T8" fmla="*/ 0 w 750"/>
                <a:gd name="T9" fmla="*/ 375 h 751"/>
                <a:gd name="T10" fmla="*/ 375 w 750"/>
                <a:gd name="T11" fmla="*/ 751 h 751"/>
                <a:gd name="T12" fmla="*/ 375 w 750"/>
                <a:gd name="T13" fmla="*/ 67 h 751"/>
                <a:gd name="T14" fmla="*/ 375 w 750"/>
                <a:gd name="T15" fmla="*/ 67 h 751"/>
                <a:gd name="T16" fmla="*/ 683 w 750"/>
                <a:gd name="T17" fmla="*/ 375 h 751"/>
                <a:gd name="T18" fmla="*/ 375 w 750"/>
                <a:gd name="T19" fmla="*/ 683 h 751"/>
                <a:gd name="T20" fmla="*/ 67 w 750"/>
                <a:gd name="T21" fmla="*/ 375 h 751"/>
                <a:gd name="T22" fmla="*/ 375 w 750"/>
                <a:gd name="T23" fmla="*/ 67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0" h="751">
                  <a:moveTo>
                    <a:pt x="375" y="751"/>
                  </a:moveTo>
                  <a:lnTo>
                    <a:pt x="375" y="751"/>
                  </a:lnTo>
                  <a:cubicBezTo>
                    <a:pt x="582" y="751"/>
                    <a:pt x="750" y="582"/>
                    <a:pt x="750" y="375"/>
                  </a:cubicBezTo>
                  <a:cubicBezTo>
                    <a:pt x="750" y="168"/>
                    <a:pt x="582" y="0"/>
                    <a:pt x="375" y="0"/>
                  </a:cubicBezTo>
                  <a:cubicBezTo>
                    <a:pt x="168" y="0"/>
                    <a:pt x="0" y="168"/>
                    <a:pt x="0" y="375"/>
                  </a:cubicBezTo>
                  <a:cubicBezTo>
                    <a:pt x="0" y="582"/>
                    <a:pt x="168" y="751"/>
                    <a:pt x="375" y="751"/>
                  </a:cubicBezTo>
                  <a:close/>
                  <a:moveTo>
                    <a:pt x="375" y="67"/>
                  </a:moveTo>
                  <a:lnTo>
                    <a:pt x="375" y="67"/>
                  </a:lnTo>
                  <a:cubicBezTo>
                    <a:pt x="545" y="67"/>
                    <a:pt x="683" y="205"/>
                    <a:pt x="683" y="375"/>
                  </a:cubicBezTo>
                  <a:cubicBezTo>
                    <a:pt x="683" y="545"/>
                    <a:pt x="545" y="683"/>
                    <a:pt x="375" y="683"/>
                  </a:cubicBezTo>
                  <a:cubicBezTo>
                    <a:pt x="205" y="683"/>
                    <a:pt x="67" y="545"/>
                    <a:pt x="67" y="375"/>
                  </a:cubicBezTo>
                  <a:cubicBezTo>
                    <a:pt x="67" y="205"/>
                    <a:pt x="205" y="67"/>
                    <a:pt x="375" y="67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4952713-C745-4DA8-9F49-FDC7C8F9F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3" y="3573463"/>
              <a:ext cx="1123950" cy="977900"/>
            </a:xfrm>
            <a:custGeom>
              <a:avLst/>
              <a:gdLst>
                <a:gd name="T0" fmla="*/ 772 w 1175"/>
                <a:gd name="T1" fmla="*/ 0 h 1021"/>
                <a:gd name="T2" fmla="*/ 772 w 1175"/>
                <a:gd name="T3" fmla="*/ 0 h 1021"/>
                <a:gd name="T4" fmla="*/ 402 w 1175"/>
                <a:gd name="T5" fmla="*/ 0 h 1021"/>
                <a:gd name="T6" fmla="*/ 0 w 1175"/>
                <a:gd name="T7" fmla="*/ 403 h 1021"/>
                <a:gd name="T8" fmla="*/ 0 w 1175"/>
                <a:gd name="T9" fmla="*/ 1021 h 1021"/>
                <a:gd name="T10" fmla="*/ 67 w 1175"/>
                <a:gd name="T11" fmla="*/ 1021 h 1021"/>
                <a:gd name="T12" fmla="*/ 67 w 1175"/>
                <a:gd name="T13" fmla="*/ 403 h 1021"/>
                <a:gd name="T14" fmla="*/ 402 w 1175"/>
                <a:gd name="T15" fmla="*/ 67 h 1021"/>
                <a:gd name="T16" fmla="*/ 772 w 1175"/>
                <a:gd name="T17" fmla="*/ 67 h 1021"/>
                <a:gd name="T18" fmla="*/ 1107 w 1175"/>
                <a:gd name="T19" fmla="*/ 403 h 1021"/>
                <a:gd name="T20" fmla="*/ 1107 w 1175"/>
                <a:gd name="T21" fmla="*/ 1021 h 1021"/>
                <a:gd name="T22" fmla="*/ 1175 w 1175"/>
                <a:gd name="T23" fmla="*/ 1021 h 1021"/>
                <a:gd name="T24" fmla="*/ 1175 w 1175"/>
                <a:gd name="T25" fmla="*/ 403 h 1021"/>
                <a:gd name="T26" fmla="*/ 772 w 1175"/>
                <a:gd name="T27" fmla="*/ 0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5" h="1021">
                  <a:moveTo>
                    <a:pt x="772" y="0"/>
                  </a:moveTo>
                  <a:lnTo>
                    <a:pt x="772" y="0"/>
                  </a:lnTo>
                  <a:lnTo>
                    <a:pt x="402" y="0"/>
                  </a:lnTo>
                  <a:cubicBezTo>
                    <a:pt x="180" y="0"/>
                    <a:pt x="0" y="181"/>
                    <a:pt x="0" y="403"/>
                  </a:cubicBezTo>
                  <a:lnTo>
                    <a:pt x="0" y="1021"/>
                  </a:lnTo>
                  <a:lnTo>
                    <a:pt x="67" y="1021"/>
                  </a:lnTo>
                  <a:lnTo>
                    <a:pt x="67" y="403"/>
                  </a:lnTo>
                  <a:cubicBezTo>
                    <a:pt x="67" y="218"/>
                    <a:pt x="217" y="67"/>
                    <a:pt x="402" y="67"/>
                  </a:cubicBezTo>
                  <a:lnTo>
                    <a:pt x="772" y="67"/>
                  </a:lnTo>
                  <a:cubicBezTo>
                    <a:pt x="957" y="67"/>
                    <a:pt x="1107" y="218"/>
                    <a:pt x="1107" y="403"/>
                  </a:cubicBezTo>
                  <a:lnTo>
                    <a:pt x="1107" y="1021"/>
                  </a:lnTo>
                  <a:lnTo>
                    <a:pt x="1175" y="1021"/>
                  </a:lnTo>
                  <a:lnTo>
                    <a:pt x="1175" y="403"/>
                  </a:lnTo>
                  <a:cubicBezTo>
                    <a:pt x="1175" y="181"/>
                    <a:pt x="994" y="0"/>
                    <a:pt x="772" y="0"/>
                  </a:cubicBez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2F4EC0E6-7CD3-4D79-8A99-AF5B432DD7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62063" y="1093788"/>
              <a:ext cx="2198688" cy="1971675"/>
            </a:xfrm>
            <a:custGeom>
              <a:avLst/>
              <a:gdLst>
                <a:gd name="T0" fmla="*/ 1901 w 2298"/>
                <a:gd name="T1" fmla="*/ 1515 h 2061"/>
                <a:gd name="T2" fmla="*/ 1901 w 2298"/>
                <a:gd name="T3" fmla="*/ 1515 h 2061"/>
                <a:gd name="T4" fmla="*/ 2252 w 2298"/>
                <a:gd name="T5" fmla="*/ 928 h 2061"/>
                <a:gd name="T6" fmla="*/ 1528 w 2298"/>
                <a:gd name="T7" fmla="*/ 35 h 2061"/>
                <a:gd name="T8" fmla="*/ 717 w 2298"/>
                <a:gd name="T9" fmla="*/ 479 h 2061"/>
                <a:gd name="T10" fmla="*/ 613 w 2298"/>
                <a:gd name="T11" fmla="*/ 483 h 2061"/>
                <a:gd name="T12" fmla="*/ 161 w 2298"/>
                <a:gd name="T13" fmla="*/ 739 h 2061"/>
                <a:gd name="T14" fmla="*/ 22 w 2298"/>
                <a:gd name="T15" fmla="*/ 1239 h 2061"/>
                <a:gd name="T16" fmla="*/ 321 w 2298"/>
                <a:gd name="T17" fmla="*/ 1722 h 2061"/>
                <a:gd name="T18" fmla="*/ 363 w 2298"/>
                <a:gd name="T19" fmla="*/ 2061 h 2061"/>
                <a:gd name="T20" fmla="*/ 637 w 2298"/>
                <a:gd name="T21" fmla="*/ 1832 h 2061"/>
                <a:gd name="T22" fmla="*/ 778 w 2298"/>
                <a:gd name="T23" fmla="*/ 1830 h 2061"/>
                <a:gd name="T24" fmla="*/ 1193 w 2298"/>
                <a:gd name="T25" fmla="*/ 1617 h 2061"/>
                <a:gd name="T26" fmla="*/ 1358 w 2298"/>
                <a:gd name="T27" fmla="*/ 1652 h 2061"/>
                <a:gd name="T28" fmla="*/ 1530 w 2298"/>
                <a:gd name="T29" fmla="*/ 1651 h 2061"/>
                <a:gd name="T30" fmla="*/ 1859 w 2298"/>
                <a:gd name="T31" fmla="*/ 1917 h 2061"/>
                <a:gd name="T32" fmla="*/ 1901 w 2298"/>
                <a:gd name="T33" fmla="*/ 1515 h 2061"/>
                <a:gd name="T34" fmla="*/ 770 w 2298"/>
                <a:gd name="T35" fmla="*/ 1763 h 2061"/>
                <a:gd name="T36" fmla="*/ 770 w 2298"/>
                <a:gd name="T37" fmla="*/ 1763 h 2061"/>
                <a:gd name="T38" fmla="*/ 630 w 2298"/>
                <a:gd name="T39" fmla="*/ 1764 h 2061"/>
                <a:gd name="T40" fmla="*/ 616 w 2298"/>
                <a:gd name="T41" fmla="*/ 1762 h 2061"/>
                <a:gd name="T42" fmla="*/ 414 w 2298"/>
                <a:gd name="T43" fmla="*/ 1931 h 2061"/>
                <a:gd name="T44" fmla="*/ 384 w 2298"/>
                <a:gd name="T45" fmla="*/ 1682 h 2061"/>
                <a:gd name="T46" fmla="*/ 370 w 2298"/>
                <a:gd name="T47" fmla="*/ 1674 h 2061"/>
                <a:gd name="T48" fmla="*/ 89 w 2298"/>
                <a:gd name="T49" fmla="*/ 1231 h 2061"/>
                <a:gd name="T50" fmla="*/ 621 w 2298"/>
                <a:gd name="T51" fmla="*/ 550 h 2061"/>
                <a:gd name="T52" fmla="*/ 1302 w 2298"/>
                <a:gd name="T53" fmla="*/ 1082 h 2061"/>
                <a:gd name="T54" fmla="*/ 770 w 2298"/>
                <a:gd name="T55" fmla="*/ 1763 h 2061"/>
                <a:gd name="T56" fmla="*/ 1837 w 2298"/>
                <a:gd name="T57" fmla="*/ 1477 h 2061"/>
                <a:gd name="T58" fmla="*/ 1837 w 2298"/>
                <a:gd name="T59" fmla="*/ 1477 h 2061"/>
                <a:gd name="T60" fmla="*/ 1805 w 2298"/>
                <a:gd name="T61" fmla="*/ 1787 h 2061"/>
                <a:gd name="T62" fmla="*/ 1550 w 2298"/>
                <a:gd name="T63" fmla="*/ 1581 h 2061"/>
                <a:gd name="T64" fmla="*/ 1536 w 2298"/>
                <a:gd name="T65" fmla="*/ 1583 h 2061"/>
                <a:gd name="T66" fmla="*/ 1365 w 2298"/>
                <a:gd name="T67" fmla="*/ 1585 h 2061"/>
                <a:gd name="T68" fmla="*/ 1239 w 2298"/>
                <a:gd name="T69" fmla="*/ 1561 h 2061"/>
                <a:gd name="T70" fmla="*/ 1369 w 2298"/>
                <a:gd name="T71" fmla="*/ 1074 h 2061"/>
                <a:gd name="T72" fmla="*/ 790 w 2298"/>
                <a:gd name="T73" fmla="*/ 486 h 2061"/>
                <a:gd name="T74" fmla="*/ 1521 w 2298"/>
                <a:gd name="T75" fmla="*/ 102 h 2061"/>
                <a:gd name="T76" fmla="*/ 2185 w 2298"/>
                <a:gd name="T77" fmla="*/ 921 h 2061"/>
                <a:gd name="T78" fmla="*/ 1851 w 2298"/>
                <a:gd name="T79" fmla="*/ 1468 h 2061"/>
                <a:gd name="T80" fmla="*/ 1837 w 2298"/>
                <a:gd name="T81" fmla="*/ 1477 h 2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98" h="2061">
                  <a:moveTo>
                    <a:pt x="1901" y="1515"/>
                  </a:moveTo>
                  <a:lnTo>
                    <a:pt x="1901" y="1515"/>
                  </a:lnTo>
                  <a:cubicBezTo>
                    <a:pt x="2099" y="1380"/>
                    <a:pt x="2227" y="1167"/>
                    <a:pt x="2252" y="928"/>
                  </a:cubicBezTo>
                  <a:cubicBezTo>
                    <a:pt x="2298" y="483"/>
                    <a:pt x="1974" y="82"/>
                    <a:pt x="1528" y="35"/>
                  </a:cubicBezTo>
                  <a:cubicBezTo>
                    <a:pt x="1191" y="0"/>
                    <a:pt x="869" y="178"/>
                    <a:pt x="717" y="479"/>
                  </a:cubicBezTo>
                  <a:cubicBezTo>
                    <a:pt x="683" y="478"/>
                    <a:pt x="648" y="479"/>
                    <a:pt x="613" y="483"/>
                  </a:cubicBezTo>
                  <a:cubicBezTo>
                    <a:pt x="433" y="505"/>
                    <a:pt x="273" y="596"/>
                    <a:pt x="161" y="739"/>
                  </a:cubicBezTo>
                  <a:cubicBezTo>
                    <a:pt x="49" y="882"/>
                    <a:pt x="0" y="1059"/>
                    <a:pt x="22" y="1239"/>
                  </a:cubicBezTo>
                  <a:cubicBezTo>
                    <a:pt x="47" y="1437"/>
                    <a:pt x="155" y="1612"/>
                    <a:pt x="321" y="1722"/>
                  </a:cubicBezTo>
                  <a:lnTo>
                    <a:pt x="363" y="2061"/>
                  </a:lnTo>
                  <a:lnTo>
                    <a:pt x="637" y="1832"/>
                  </a:lnTo>
                  <a:cubicBezTo>
                    <a:pt x="686" y="1836"/>
                    <a:pt x="733" y="1836"/>
                    <a:pt x="778" y="1830"/>
                  </a:cubicBezTo>
                  <a:cubicBezTo>
                    <a:pt x="944" y="1810"/>
                    <a:pt x="1088" y="1731"/>
                    <a:pt x="1193" y="1617"/>
                  </a:cubicBezTo>
                  <a:cubicBezTo>
                    <a:pt x="1247" y="1634"/>
                    <a:pt x="1303" y="1646"/>
                    <a:pt x="1358" y="1652"/>
                  </a:cubicBezTo>
                  <a:cubicBezTo>
                    <a:pt x="1413" y="1658"/>
                    <a:pt x="1471" y="1658"/>
                    <a:pt x="1530" y="1651"/>
                  </a:cubicBezTo>
                  <a:lnTo>
                    <a:pt x="1859" y="1917"/>
                  </a:lnTo>
                  <a:lnTo>
                    <a:pt x="1901" y="1515"/>
                  </a:lnTo>
                  <a:close/>
                  <a:moveTo>
                    <a:pt x="770" y="1763"/>
                  </a:moveTo>
                  <a:lnTo>
                    <a:pt x="770" y="1763"/>
                  </a:lnTo>
                  <a:cubicBezTo>
                    <a:pt x="725" y="1769"/>
                    <a:pt x="678" y="1769"/>
                    <a:pt x="630" y="1764"/>
                  </a:cubicBezTo>
                  <a:lnTo>
                    <a:pt x="616" y="1762"/>
                  </a:lnTo>
                  <a:lnTo>
                    <a:pt x="414" y="1931"/>
                  </a:lnTo>
                  <a:lnTo>
                    <a:pt x="384" y="1682"/>
                  </a:lnTo>
                  <a:lnTo>
                    <a:pt x="370" y="1674"/>
                  </a:lnTo>
                  <a:cubicBezTo>
                    <a:pt x="214" y="1575"/>
                    <a:pt x="111" y="1414"/>
                    <a:pt x="89" y="1231"/>
                  </a:cubicBezTo>
                  <a:cubicBezTo>
                    <a:pt x="48" y="897"/>
                    <a:pt x="287" y="591"/>
                    <a:pt x="621" y="550"/>
                  </a:cubicBezTo>
                  <a:cubicBezTo>
                    <a:pt x="955" y="509"/>
                    <a:pt x="1261" y="748"/>
                    <a:pt x="1302" y="1082"/>
                  </a:cubicBezTo>
                  <a:cubicBezTo>
                    <a:pt x="1343" y="1417"/>
                    <a:pt x="1105" y="1722"/>
                    <a:pt x="770" y="1763"/>
                  </a:cubicBezTo>
                  <a:close/>
                  <a:moveTo>
                    <a:pt x="1837" y="1477"/>
                  </a:moveTo>
                  <a:lnTo>
                    <a:pt x="1837" y="1477"/>
                  </a:lnTo>
                  <a:lnTo>
                    <a:pt x="1805" y="1787"/>
                  </a:lnTo>
                  <a:lnTo>
                    <a:pt x="1550" y="1581"/>
                  </a:lnTo>
                  <a:lnTo>
                    <a:pt x="1536" y="1583"/>
                  </a:lnTo>
                  <a:cubicBezTo>
                    <a:pt x="1477" y="1590"/>
                    <a:pt x="1420" y="1591"/>
                    <a:pt x="1365" y="1585"/>
                  </a:cubicBezTo>
                  <a:cubicBezTo>
                    <a:pt x="1323" y="1581"/>
                    <a:pt x="1281" y="1573"/>
                    <a:pt x="1239" y="1561"/>
                  </a:cubicBezTo>
                  <a:cubicBezTo>
                    <a:pt x="1340" y="1426"/>
                    <a:pt x="1391" y="1254"/>
                    <a:pt x="1369" y="1074"/>
                  </a:cubicBezTo>
                  <a:cubicBezTo>
                    <a:pt x="1331" y="763"/>
                    <a:pt x="1086" y="527"/>
                    <a:pt x="790" y="486"/>
                  </a:cubicBezTo>
                  <a:cubicBezTo>
                    <a:pt x="933" y="223"/>
                    <a:pt x="1221" y="70"/>
                    <a:pt x="1521" y="102"/>
                  </a:cubicBezTo>
                  <a:cubicBezTo>
                    <a:pt x="1930" y="145"/>
                    <a:pt x="2228" y="512"/>
                    <a:pt x="2185" y="921"/>
                  </a:cubicBezTo>
                  <a:cubicBezTo>
                    <a:pt x="2161" y="1145"/>
                    <a:pt x="2040" y="1344"/>
                    <a:pt x="1851" y="1468"/>
                  </a:cubicBezTo>
                  <a:lnTo>
                    <a:pt x="1837" y="1477"/>
                  </a:lnTo>
                  <a:close/>
                </a:path>
              </a:pathLst>
            </a:custGeom>
            <a:solidFill>
              <a:srgbClr val="12385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863793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A0F93-EF7E-4435-8D57-2CFE62ECC5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Merci.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4B7780-1C30-433F-B0C2-C547FA5140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Nom</a:t>
            </a:r>
            <a:r>
              <a:rPr lang="de-CH" dirty="0"/>
              <a:t> </a:t>
            </a:r>
            <a:r>
              <a:rPr lang="de-CH" dirty="0" err="1"/>
              <a:t>Prenom</a:t>
            </a:r>
            <a:endParaRPr lang="de-CH" dirty="0"/>
          </a:p>
          <a:p>
            <a:r>
              <a:rPr lang="de-CH" dirty="0" err="1"/>
              <a:t>Titre</a:t>
            </a:r>
            <a:endParaRPr lang="de-CH" dirty="0"/>
          </a:p>
          <a:p>
            <a:endParaRPr lang="de-CH" dirty="0"/>
          </a:p>
          <a:p>
            <a:r>
              <a:rPr lang="de-CH" dirty="0" err="1"/>
              <a:t>info@peik.ch</a:t>
            </a:r>
            <a:endParaRPr lang="de-CH" dirty="0"/>
          </a:p>
          <a:p>
            <a:r>
              <a:rPr lang="de-CH" dirty="0"/>
              <a:t>058 750 05 25</a:t>
            </a:r>
          </a:p>
          <a:p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E0EA99-B593-3E5B-C859-AAEB62DA818B}"/>
              </a:ext>
            </a:extLst>
          </p:cNvPr>
          <p:cNvSpPr txBox="1"/>
          <p:nvPr/>
        </p:nvSpPr>
        <p:spPr>
          <a:xfrm>
            <a:off x="2592729" y="495396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34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>
                <a:solidFill>
                  <a:srgbClr val="293F60"/>
                </a:solidFill>
                <a:latin typeface="Arial"/>
                <a:cs typeface="Arial"/>
              </a:rPr>
              <a:t>Ce </a:t>
            </a:r>
            <a:r>
              <a:rPr lang="de-CH" noProof="0" dirty="0" err="1">
                <a:solidFill>
                  <a:srgbClr val="293F60"/>
                </a:solidFill>
                <a:latin typeface="Arial"/>
                <a:cs typeface="Arial"/>
              </a:rPr>
              <a:t>que</a:t>
            </a:r>
            <a:r>
              <a:rPr lang="de-CH" noProof="0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noProof="0" dirty="0" err="1">
                <a:solidFill>
                  <a:srgbClr val="293F60"/>
                </a:solidFill>
                <a:latin typeface="Arial"/>
                <a:cs typeface="Arial"/>
              </a:rPr>
              <a:t>vous</a:t>
            </a:r>
            <a:r>
              <a:rPr lang="de-CH" noProof="0" dirty="0">
                <a:solidFill>
                  <a:srgbClr val="293F60"/>
                </a:solidFill>
                <a:latin typeface="Arial"/>
                <a:cs typeface="Arial"/>
              </a:rPr>
              <a:t> </a:t>
            </a:r>
            <a:r>
              <a:rPr lang="de-CH" noProof="0" dirty="0" err="1">
                <a:solidFill>
                  <a:srgbClr val="293F60"/>
                </a:solidFill>
                <a:latin typeface="Arial"/>
                <a:cs typeface="Arial"/>
              </a:rPr>
              <a:t>obtenez</a:t>
            </a:r>
            <a:endParaRPr lang="de-CH" sz="3000" noProof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E9CA5B-C387-463C-AC81-58AF0AEF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5379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1BB038-ED1F-4F80-A77D-FB609B5E0DD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fr-CH" noProof="0" dirty="0">
                <a:solidFill>
                  <a:schemeClr val="tx1"/>
                </a:solidFill>
              </a:rPr>
              <a:t>Un plan sur mesure pour économiser de l'énergie et donc des coûts </a:t>
            </a:r>
            <a:endParaRPr lang="de-CH" noProof="0" dirty="0">
              <a:solidFill>
                <a:schemeClr val="tx1"/>
              </a:solidFill>
            </a:endParaRPr>
          </a:p>
          <a:p>
            <a:pPr lvl="1"/>
            <a:r>
              <a:rPr lang="fr-CH" noProof="0" dirty="0">
                <a:solidFill>
                  <a:schemeClr val="tx1"/>
                </a:solidFill>
              </a:rPr>
              <a:t>PEIK prend en charge 50% des coûts de conseil et d'accompagnement à la mise en œuvre</a:t>
            </a:r>
            <a:endParaRPr lang="de-CH" sz="2400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noProof="0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endParaRPr lang="de-CH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  <a:p>
            <a:pPr lvl="1"/>
            <a:endParaRPr lang="de-CH" noProof="0" dirty="0">
              <a:solidFill>
                <a:schemeClr val="tx1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87303850-A90E-4D89-D641-7680703EBE1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Inhaltsplatzhalter 11" descr="Ein Bild, das Person, Büroausstattung, Kleidung, Lernen enthält.&#10;&#10;Automatisch generierte Beschreibung">
            <a:extLst>
              <a:ext uri="{FF2B5EF4-FFF2-40B4-BE49-F238E27FC236}">
                <a16:creationId xmlns:a16="http://schemas.microsoft.com/office/drawing/2014/main" id="{14E592F0-A727-2617-E10F-C660DBAE54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"/>
          <a:stretch/>
        </p:blipFill>
        <p:spPr>
          <a:xfrm>
            <a:off x="515379" y="1563272"/>
            <a:ext cx="3816350" cy="461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8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fr-CH" sz="6000" noProof="0" dirty="0"/>
              <a:t>De bonnes raisons d’opter pour l’audit énergétique PEIK</a:t>
            </a:r>
            <a:endParaRPr lang="de-CH" sz="60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351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L'efficacité énergétique permet d'économiser de l'argent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8F37AE49-125C-5611-DAF1-2BAF439F5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4112" y="605697"/>
            <a:ext cx="2236739" cy="2236739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571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Avec des mesures immédiates simples, vous pouvez réduire de 10 à 15% les coûts d’énergie de votre entreprise 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S</a:t>
            </a:r>
            <a:r>
              <a:rPr lang="fr-CH" sz="2000" b="0" dirty="0">
                <a:solidFill>
                  <a:schemeClr val="tx1"/>
                </a:solidFill>
              </a:rPr>
              <a:t>elon la taille de l’entreprise, réalisation d’une économie de 3 000 à 45 000 francs par an</a:t>
            </a:r>
            <a:endParaRPr lang="de-CH" sz="2000" b="0" dirty="0">
              <a:solidFill>
                <a:schemeClr val="tx1"/>
              </a:solidFill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/>
              <a:t>Possible </a:t>
            </a:r>
            <a:r>
              <a:rPr lang="de-CH" sz="2000" dirty="0" err="1"/>
              <a:t>sans</a:t>
            </a:r>
            <a:r>
              <a:rPr lang="de-CH" sz="2000" dirty="0"/>
              <a:t> </a:t>
            </a:r>
            <a:r>
              <a:rPr lang="de-CH" sz="2000" dirty="0" err="1"/>
              <a:t>investissements</a:t>
            </a:r>
            <a:r>
              <a:rPr lang="de-CH" sz="2000" dirty="0"/>
              <a:t> </a:t>
            </a:r>
            <a:r>
              <a:rPr lang="de-CH" sz="2000" dirty="0" err="1"/>
              <a:t>majeurs</a:t>
            </a:r>
            <a:endParaRPr lang="de-CH" sz="2000" b="0" dirty="0">
              <a:solidFill>
                <a:schemeClr val="tx1"/>
              </a:solidFill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3370" y="6453336"/>
            <a:ext cx="1513384" cy="137833"/>
          </a:xfrm>
        </p:spPr>
        <p:txBody>
          <a:bodyPr/>
          <a:lstStyle/>
          <a:p>
            <a:pPr>
              <a:defRPr/>
            </a:pPr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4111409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prstClr val="white"/>
                </a:solidFill>
                <a:latin typeface="Arial" panose="020B0604020202020204"/>
              </a:rPr>
              <a:t>Gain</a:t>
            </a:r>
            <a:r>
              <a:rPr kumimoji="0" lang="fr-CH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d'image grâce à la durabilité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3213F0-40D8-D477-2E5F-44D99C8A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2" y="776456"/>
            <a:ext cx="1830888" cy="1830888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571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Une faible consommation d’énergie, c’est contribuer à une économie respectueuse de l’environnement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Préserver l'environnement, promouvoir le développement durable et se démarquer de la concurrence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Améliorer</a:t>
            </a:r>
            <a:r>
              <a:rPr lang="de-CH" sz="2000" dirty="0"/>
              <a:t> </a:t>
            </a:r>
            <a:r>
              <a:rPr lang="de-CH" sz="2000" dirty="0" err="1"/>
              <a:t>l’image</a:t>
            </a:r>
            <a:r>
              <a:rPr lang="de-CH" sz="2000" dirty="0"/>
              <a:t> de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entreprise</a:t>
            </a:r>
            <a:endParaRPr lang="de-CH" sz="2000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1598" y="6453336"/>
            <a:ext cx="1513384" cy="137833"/>
          </a:xfrm>
        </p:spPr>
        <p:txBody>
          <a:bodyPr/>
          <a:lstStyle/>
          <a:p>
            <a:pPr>
              <a:defRPr/>
            </a:pPr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221569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Conseils </a:t>
            </a:r>
            <a:r>
              <a:rPr lang="de-CH" noProof="0" dirty="0" err="1">
                <a:solidFill>
                  <a:schemeClr val="bg1"/>
                </a:solidFill>
              </a:rPr>
              <a:t>énergétiques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sur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mesure</a:t>
            </a:r>
            <a:endParaRPr lang="de-CH" noProof="0" dirty="0">
              <a:solidFill>
                <a:schemeClr val="bg1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2180F3-DA9A-E3FE-ECF4-456BC43DC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4152" y="836712"/>
            <a:ext cx="1627962" cy="162796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515379" y="2225744"/>
            <a:ext cx="7308813" cy="25714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Conseillers PEIK accrédités, experts éprouvés dans le domaine de l’énergie ayant beaucoup d’expérience dans le secteur des PME</a:t>
            </a:r>
            <a:endParaRPr lang="de-CH" sz="2000" dirty="0"/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fr-CH" sz="2000" dirty="0"/>
              <a:t>Conseils personnalisés et en toute indépendance, axés sur la pratique</a:t>
            </a:r>
          </a:p>
          <a:p>
            <a:pPr marL="432000" lvl="1" indent="-288000">
              <a:lnSpc>
                <a:spcPct val="95000"/>
              </a:lnSpc>
              <a:spcAft>
                <a:spcPts val="1200"/>
              </a:spcAft>
              <a:buClr>
                <a:schemeClr val="accent3"/>
              </a:buClr>
              <a:buFont typeface="Arial" panose="020B0604020202020204" pitchFamily="34" charset="0"/>
              <a:buChar char="–"/>
            </a:pPr>
            <a:r>
              <a:rPr lang="de-CH" sz="2000" dirty="0" err="1"/>
              <a:t>Rentabilité</a:t>
            </a:r>
            <a:r>
              <a:rPr lang="de-CH" sz="2000" dirty="0"/>
              <a:t> de </a:t>
            </a:r>
            <a:r>
              <a:rPr lang="de-CH" sz="2000" dirty="0" err="1"/>
              <a:t>votre</a:t>
            </a:r>
            <a:r>
              <a:rPr lang="de-CH" sz="2000" dirty="0"/>
              <a:t> </a:t>
            </a:r>
            <a:r>
              <a:rPr lang="de-CH" sz="2000" dirty="0" err="1"/>
              <a:t>entreprise</a:t>
            </a:r>
            <a:r>
              <a:rPr lang="de-CH" sz="2000" dirty="0"/>
              <a:t> en </a:t>
            </a:r>
            <a:r>
              <a:rPr lang="de-CH" sz="2000" dirty="0" err="1"/>
              <a:t>priorité</a:t>
            </a:r>
            <a:endParaRPr lang="de-CH" sz="2000" dirty="0"/>
          </a:p>
          <a:p>
            <a:pPr marL="432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EA5B0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3F2BC4F8-2F8B-FEF0-1AA8-78EC75F9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4925" y="6453337"/>
            <a:ext cx="1513384" cy="137833"/>
          </a:xfrm>
        </p:spPr>
        <p:txBody>
          <a:bodyPr/>
          <a:lstStyle/>
          <a:p>
            <a:pPr>
              <a:defRPr/>
            </a:pPr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775614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20D31C-2C73-4891-924B-D3B8CBDBB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641" y="2546902"/>
            <a:ext cx="11160126" cy="2304255"/>
          </a:xfrm>
        </p:spPr>
        <p:txBody>
          <a:bodyPr/>
          <a:lstStyle/>
          <a:p>
            <a:r>
              <a:rPr lang="fr-CH" sz="6000" noProof="0" dirty="0"/>
              <a:t>L’efficacité énergétique en trois étapes</a:t>
            </a:r>
            <a:endParaRPr lang="de-CH" sz="6000" noProof="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20B952E-189A-4DF4-AAC7-6C0A8A26B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noProof="0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8EA97D-9FE8-448B-9C59-DD0B12BB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238F8-517D-4996-8D98-987391166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77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38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2361-F653-4144-9423-98C78FA59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80" y="440669"/>
            <a:ext cx="11160682" cy="792087"/>
          </a:xfrm>
        </p:spPr>
        <p:txBody>
          <a:bodyPr/>
          <a:lstStyle/>
          <a:p>
            <a:r>
              <a:rPr lang="de-CH" noProof="0" dirty="0">
                <a:solidFill>
                  <a:schemeClr val="bg1"/>
                </a:solidFill>
              </a:rPr>
              <a:t>1. </a:t>
            </a:r>
            <a:r>
              <a:rPr lang="de-CH" noProof="0" dirty="0" err="1">
                <a:solidFill>
                  <a:schemeClr val="bg1"/>
                </a:solidFill>
              </a:rPr>
              <a:t>Planifier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un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premier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entretien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avec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un</a:t>
            </a:r>
            <a:r>
              <a:rPr lang="de-CH" noProof="0" dirty="0">
                <a:solidFill>
                  <a:schemeClr val="bg1"/>
                </a:solidFill>
              </a:rPr>
              <a:t> </a:t>
            </a:r>
            <a:r>
              <a:rPr lang="de-CH" noProof="0" dirty="0" err="1">
                <a:solidFill>
                  <a:schemeClr val="bg1"/>
                </a:solidFill>
              </a:rPr>
              <a:t>conseiller</a:t>
            </a:r>
            <a:r>
              <a:rPr lang="de-CH" noProof="0" dirty="0">
                <a:solidFill>
                  <a:schemeClr val="bg1"/>
                </a:solidFill>
              </a:rPr>
              <a:t> PEIK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633FA28-9D39-0F55-3E69-E0EC4C427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CH" dirty="0" err="1"/>
              <a:t>Octobre</a:t>
            </a:r>
            <a:r>
              <a:rPr lang="de-CH" dirty="0"/>
              <a:t> 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C7291-FDC8-47D0-BD58-C5586076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AD375-037F-43D0-B059-5172DA06796A}" type="slidenum">
              <a: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CH" sz="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A32E5601-AF0B-2DA8-FCF3-A54761216171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" name="Grafik 13" descr="Ein Bild, das Person, Kleidung, Im Haus, Mann enthält.&#10;&#10;Automatisch generierte Beschreibung">
            <a:extLst>
              <a:ext uri="{FF2B5EF4-FFF2-40B4-BE49-F238E27FC236}">
                <a16:creationId xmlns:a16="http://schemas.microsoft.com/office/drawing/2014/main" id="{ED1AF410-10FE-7570-F103-4227B54E4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84" y="1588973"/>
            <a:ext cx="3833306" cy="4584167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C4F649B1-A53A-4EF7-FA4F-2982A57AF4C5}"/>
              </a:ext>
            </a:extLst>
          </p:cNvPr>
          <p:cNvSpPr txBox="1">
            <a:spLocks/>
          </p:cNvSpPr>
          <p:nvPr/>
        </p:nvSpPr>
        <p:spPr>
          <a:xfrm>
            <a:off x="4907867" y="1588973"/>
            <a:ext cx="6768194" cy="458416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432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5B0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32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EA5B0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Première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analyse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de la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situation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par le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conseiller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ère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PEIK</a:t>
            </a:r>
          </a:p>
          <a:p>
            <a:pPr marL="432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rgbClr val="EA5B0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32000" marR="0" lvl="1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5B0C"/>
              </a:buClr>
              <a:buSzTx/>
              <a:buFontTx/>
              <a:buNone/>
              <a:tabLst/>
              <a:defRPr/>
            </a:pP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rgbClr val="EA5A0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 premier entretien avec le conseiller ou la conseillère est gratuit et sans engagement.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srgbClr val="EA5A0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8000" marR="0" lvl="1" indent="-28800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A5B0C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64533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_16-9 V1.potx" id="{C034D1EA-72CD-4C87-9015-496E0358BFF9}" vid="{1E5A5219-4027-4E7C-A229-714F0BA093EA}"/>
    </a:ext>
  </a:extLst>
</a:theme>
</file>

<file path=ppt/theme/theme2.xml><?xml version="1.0" encoding="utf-8"?>
<a:theme xmlns:a="http://schemas.openxmlformats.org/drawingml/2006/main" name="1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_16-9 V1.potx" id="{C034D1EA-72CD-4C87-9015-496E0358BFF9}" vid="{1E5A5219-4027-4E7C-A229-714F0BA093EA}"/>
    </a:ext>
  </a:extLst>
</a:theme>
</file>

<file path=ppt/theme/theme3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3D7D459F570849925E8349F37388B2" ma:contentTypeVersion="15" ma:contentTypeDescription="Ein neues Dokument erstellen." ma:contentTypeScope="" ma:versionID="b6b1526dbd0ac953d2a0894c0a19e2ad">
  <xsd:schema xmlns:xsd="http://www.w3.org/2001/XMLSchema" xmlns:xs="http://www.w3.org/2001/XMLSchema" xmlns:p="http://schemas.microsoft.com/office/2006/metadata/properties" xmlns:ns2="ffdd0dc1-5445-48ec-a098-25b2e4e8ace7" xmlns:ns3="013f0760-c1a6-4f33-8742-66ddd65a3c45" targetNamespace="http://schemas.microsoft.com/office/2006/metadata/properties" ma:root="true" ma:fieldsID="df8a98607425dcc43309bb9ea412b33b" ns2:_="" ns3:_="">
    <xsd:import namespace="ffdd0dc1-5445-48ec-a098-25b2e4e8ace7"/>
    <xsd:import namespace="013f0760-c1a6-4f33-8742-66ddd65a3c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d0dc1-5445-48ec-a098-25b2e4e8a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351d9a77-33d1-4cc8-9f8a-3b4a6f823e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f0760-c1a6-4f33-8742-66ddd65a3c4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9527dd89-26da-4f20-94aa-dee365ad7085}" ma:internalName="TaxCatchAll" ma:showField="CatchAllData" ma:web="013f0760-c1a6-4f33-8742-66ddd65a3c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d0dc1-5445-48ec-a098-25b2e4e8ace7">
      <Terms xmlns="http://schemas.microsoft.com/office/infopath/2007/PartnerControls"/>
    </lcf76f155ced4ddcb4097134ff3c332f>
    <TaxCatchAll xmlns="013f0760-c1a6-4f33-8742-66ddd65a3c45" xsi:nil="true"/>
    <SharedWithUsers xmlns="013f0760-c1a6-4f33-8742-66ddd65a3c45">
      <UserInfo>
        <DisplayName>Juna Fink</DisplayName>
        <AccountId>83</AccountId>
        <AccountType/>
      </UserInfo>
      <UserInfo>
        <DisplayName>Romandie PEIK</DisplayName>
        <AccountId>76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5F46FD-14E2-48AA-BC48-0B6A81E36545}"/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www.w3.org/XML/1998/namespace"/>
    <ds:schemaRef ds:uri="c9077d15-72ed-4fec-bcfe-3472729e919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Benutzerdefiniertes Design</Template>
  <TotalTime>0</TotalTime>
  <Words>897</Words>
  <Application>Microsoft Office PowerPoint</Application>
  <PresentationFormat>Breitbild</PresentationFormat>
  <Paragraphs>194</Paragraphs>
  <Slides>23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Arial</vt:lpstr>
      <vt:lpstr>Benutzerdefiniertes Design</vt:lpstr>
      <vt:lpstr>1_Benutzerdefiniertes Design</vt:lpstr>
      <vt:lpstr>L’audit énergétique PEIK pour les PME  Nous vous accompagnons dans vos économies d’énergies </vt:lpstr>
      <vt:lpstr>Qu’est-ce que l’audit PEIK?</vt:lpstr>
      <vt:lpstr>Ce que vous obtenez</vt:lpstr>
      <vt:lpstr>De bonnes raisons d’opter pour l’audit énergétique PEIK</vt:lpstr>
      <vt:lpstr>L'efficacité énergétique permet d'économiser de l'argent</vt:lpstr>
      <vt:lpstr>Gain d'image grâce à la durabilité</vt:lpstr>
      <vt:lpstr>Conseils énergétiques sur mesure</vt:lpstr>
      <vt:lpstr>L’efficacité énergétique en trois étapes</vt:lpstr>
      <vt:lpstr>1. Planifier un premier entretien avec un conseiller PEIK</vt:lpstr>
      <vt:lpstr>2. Planifier des mesures et économiser immédiatement </vt:lpstr>
      <vt:lpstr>3. Mise en oeuvre des mesures d’économies d’énergies </vt:lpstr>
      <vt:lpstr>L’impact PEIK – un exemple concret</vt:lpstr>
      <vt:lpstr>L’impact PEIK</vt:lpstr>
      <vt:lpstr>L’impact PEIK</vt:lpstr>
      <vt:lpstr>L’impact PEIK</vt:lpstr>
      <vt:lpstr>L’impact PEIK</vt:lpstr>
      <vt:lpstr>L’impact PEIK</vt:lpstr>
      <vt:lpstr>L’impact PEIK</vt:lpstr>
      <vt:lpstr>L’impact PEIK</vt:lpstr>
      <vt:lpstr>Exemples de mesures de potentiel d'économies</vt:lpstr>
      <vt:lpstr>Exemples de mesures de potentiel d'économies</vt:lpstr>
      <vt:lpstr>Questions?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Corinne Bertschi</dc:creator>
  <cp:lastModifiedBy>Felix von Niederhäusern</cp:lastModifiedBy>
  <cp:revision>73</cp:revision>
  <dcterms:created xsi:type="dcterms:W3CDTF">2023-04-13T09:24:30Z</dcterms:created>
  <dcterms:modified xsi:type="dcterms:W3CDTF">2023-10-11T11:13:16Z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0x010100843D7D459F570849925E8349F37388B2</vt:lpwstr>
  </property>
  <property fmtid="{D5CDD505-2E9C-101B-9397-08002B2CF9AE}" pid="3" name="MediaServiceImageTags">
    <vt:lpwstr/>
  </property>
</Properties>
</file>