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8"/>
  </p:notesMasterIdLst>
  <p:handoutMasterIdLst>
    <p:handoutMasterId r:id="rId29"/>
  </p:handoutMasterIdLst>
  <p:sldIdLst>
    <p:sldId id="279" r:id="rId5"/>
    <p:sldId id="1160" r:id="rId6"/>
    <p:sldId id="1138" r:id="rId7"/>
    <p:sldId id="1137" r:id="rId8"/>
    <p:sldId id="323" r:id="rId9"/>
    <p:sldId id="1155" r:id="rId10"/>
    <p:sldId id="1156" r:id="rId11"/>
    <p:sldId id="1157" r:id="rId12"/>
    <p:sldId id="1128" r:id="rId13"/>
    <p:sldId id="1136" r:id="rId14"/>
    <p:sldId id="1133" r:id="rId15"/>
    <p:sldId id="1135" r:id="rId16"/>
    <p:sldId id="1139" r:id="rId17"/>
    <p:sldId id="1140" r:id="rId18"/>
    <p:sldId id="1141" r:id="rId19"/>
    <p:sldId id="1159" r:id="rId20"/>
    <p:sldId id="1147" r:id="rId21"/>
    <p:sldId id="1148" r:id="rId22"/>
    <p:sldId id="1149" r:id="rId23"/>
    <p:sldId id="1150" r:id="rId24"/>
    <p:sldId id="1154" r:id="rId25"/>
    <p:sldId id="308" r:id="rId26"/>
    <p:sldId id="286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" id="{FEE2DF46-A96E-4F1E-8EFA-8125A02E7D82}">
          <p14:sldIdLst>
            <p14:sldId id="279"/>
            <p14:sldId id="1160"/>
          </p14:sldIdLst>
        </p14:section>
        <p14:section name="Inhaltsfolien" id="{B49AEE74-0A85-4C0B-89CB-302CC1DB1D02}">
          <p14:sldIdLst>
            <p14:sldId id="1138"/>
            <p14:sldId id="1137"/>
            <p14:sldId id="323"/>
            <p14:sldId id="1155"/>
            <p14:sldId id="1156"/>
            <p14:sldId id="1157"/>
            <p14:sldId id="1128"/>
            <p14:sldId id="1136"/>
            <p14:sldId id="1133"/>
            <p14:sldId id="1135"/>
            <p14:sldId id="1139"/>
            <p14:sldId id="1140"/>
            <p14:sldId id="1141"/>
            <p14:sldId id="1159"/>
            <p14:sldId id="1147"/>
            <p14:sldId id="1148"/>
            <p14:sldId id="1149"/>
            <p14:sldId id="1150"/>
            <p14:sldId id="1154"/>
            <p14:sldId id="308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A0D"/>
    <a:srgbClr val="12385F"/>
    <a:srgbClr val="F7A823"/>
    <a:srgbClr val="68ACDF"/>
    <a:srgbClr val="FEDCC8"/>
    <a:srgbClr val="0C273C"/>
    <a:srgbClr val="F0F7F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06BCA8-1409-0D1B-64C2-5ED893E3B75C}" v="1" dt="2025-04-02T12:01:45.630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2041" autoAdjust="0"/>
  </p:normalViewPr>
  <p:slideViewPr>
    <p:cSldViewPr showGuides="1">
      <p:cViewPr varScale="1">
        <p:scale>
          <a:sx n="109" d="100"/>
          <a:sy n="109" d="100"/>
        </p:scale>
        <p:origin x="216" y="3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érôme Schmalfuss" userId="S::j.schmalfuss@act-schweiz.ch::a0f40404-4a5a-4e44-b9f7-6a6a56e5f3f3" providerId="AD" clId="Web-{3006BCA8-1409-0D1B-64C2-5ED893E3B75C}"/>
    <pc:docChg chg="sldOrd">
      <pc:chgData name="Jérôme Schmalfuss" userId="S::j.schmalfuss@act-schweiz.ch::a0f40404-4a5a-4e44-b9f7-6a6a56e5f3f3" providerId="AD" clId="Web-{3006BCA8-1409-0D1B-64C2-5ED893E3B75C}" dt="2025-04-02T12:01:45.630" v="0"/>
      <pc:docMkLst>
        <pc:docMk/>
      </pc:docMkLst>
      <pc:sldChg chg="ord">
        <pc:chgData name="Jérôme Schmalfuss" userId="S::j.schmalfuss@act-schweiz.ch::a0f40404-4a5a-4e44-b9f7-6a6a56e5f3f3" providerId="AD" clId="Web-{3006BCA8-1409-0D1B-64C2-5ED893E3B75C}" dt="2025-04-02T12:01:45.630" v="0"/>
        <pc:sldMkLst>
          <pc:docMk/>
          <pc:sldMk cId="271734368" sldId="2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02.04.2025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73424" y="1246193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964488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Testo del piè di pagina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964488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644008"/>
            <a:ext cx="5560412" cy="388843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Modifica del formato master del testo</a:t>
            </a:r>
          </a:p>
          <a:p>
            <a:pPr lvl="1"/>
            <a:r>
              <a:rPr lang="de-DE" dirty="0"/>
              <a:t>Secondo livello</a:t>
            </a:r>
          </a:p>
          <a:p>
            <a:pPr lvl="2"/>
            <a:r>
              <a:rPr lang="de-DE" dirty="0"/>
              <a:t>Terzo livello</a:t>
            </a:r>
          </a:p>
          <a:p>
            <a:pPr lvl="3"/>
            <a:r>
              <a:rPr lang="de-DE" dirty="0"/>
              <a:t>Quarto livello</a:t>
            </a:r>
          </a:p>
          <a:p>
            <a:pPr lvl="4"/>
            <a:r>
              <a:rPr lang="de-DE" dirty="0"/>
              <a:t>Quinto livello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02.04.2025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Testo dell'intestazione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8895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sz="1100" dirty="0"/>
              <a:t>Presentazione </a:t>
            </a:r>
            <a:r>
              <a:rPr lang="de-CH" sz="1100" dirty="0" err="1"/>
              <a:t>GastroSuisse</a:t>
            </a:r>
            <a:endParaRPr lang="de-CH" sz="110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39120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2697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55790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8200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9506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66267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71030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69562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MoPEC</a:t>
            </a:r>
            <a:r>
              <a:rPr lang="it-IT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Modello di prescrizioni energetiche dei Cantoni / </a:t>
            </a:r>
            <a:r>
              <a:rPr lang="it-IT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MuKEn</a:t>
            </a:r>
            <a:r>
              <a:rPr lang="it-IT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>
                <a:solidFill>
                  <a:srgbClr val="444444"/>
                </a:solidFill>
                <a:effectLst/>
                <a:latin typeface="HelveticaNeue-Light"/>
              </a:rPr>
              <a:t>Mustervorschriften der Kantone im Energiebereich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 i="0" dirty="0" err="1">
                <a:solidFill>
                  <a:srgbClr val="444444"/>
                </a:solidFill>
                <a:effectLst/>
                <a:latin typeface="HelveticaNeue-Light"/>
              </a:rPr>
              <a:t>Energo</a:t>
            </a:r>
            <a:r>
              <a:rPr lang="de-DE" b="0" i="0" dirty="0">
                <a:solidFill>
                  <a:srgbClr val="444444"/>
                </a:solidFill>
                <a:effectLst/>
                <a:latin typeface="HelveticaNeue-Light"/>
              </a:rPr>
              <a:t> </a:t>
            </a:r>
            <a:r>
              <a:rPr lang="it-IT" b="0" i="0" dirty="0">
                <a:solidFill>
                  <a:srgbClr val="FE360B"/>
                </a:solidFill>
                <a:effectLst/>
                <a:latin typeface="Verdana" panose="020B0604030504040204" pitchFamily="34" charset="0"/>
              </a:rPr>
              <a:t>Centro di competenza per l’efficienza energetica negli edifici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b="1" i="0" dirty="0">
                <a:solidFill>
                  <a:srgbClr val="FE360B"/>
                </a:solidFill>
                <a:effectLst/>
                <a:latin typeface="Verdana" panose="020B0604030504040204" pitchFamily="34" charset="0"/>
              </a:rPr>
              <a:t>ESG</a:t>
            </a:r>
            <a:r>
              <a:rPr lang="it-IT" b="0" i="0" dirty="0">
                <a:solidFill>
                  <a:srgbClr val="FE360B"/>
                </a:solidFill>
                <a:effectLst/>
                <a:latin typeface="Verdana" panose="020B0604030504040204" pitchFamily="34" charset="0"/>
              </a:rPr>
              <a:t> Strategia </a:t>
            </a:r>
            <a:r>
              <a:rPr lang="de-CH" sz="1100" b="0" dirty="0">
                <a:solidFill>
                  <a:srgbClr val="406A77"/>
                </a:solidFill>
              </a:rPr>
              <a:t>Environment (Ambiente) </a:t>
            </a:r>
            <a:r>
              <a:rPr lang="de-CH" sz="1100" b="0" dirty="0" err="1">
                <a:solidFill>
                  <a:srgbClr val="406A77"/>
                </a:solidFill>
              </a:rPr>
              <a:t>Social</a:t>
            </a:r>
            <a:r>
              <a:rPr lang="de-CH" sz="1100" b="0" dirty="0">
                <a:solidFill>
                  <a:srgbClr val="406A77"/>
                </a:solidFill>
              </a:rPr>
              <a:t> (</a:t>
            </a:r>
            <a:r>
              <a:rPr lang="de-CH" sz="1100" b="0" dirty="0" err="1">
                <a:solidFill>
                  <a:srgbClr val="406A77"/>
                </a:solidFill>
              </a:rPr>
              <a:t>socialità</a:t>
            </a:r>
            <a:r>
              <a:rPr lang="de-CH" sz="1100" b="0" dirty="0">
                <a:solidFill>
                  <a:srgbClr val="406A77"/>
                </a:solidFill>
              </a:rPr>
              <a:t>) </a:t>
            </a:r>
            <a:r>
              <a:rPr lang="de-CH" sz="1100" b="0" dirty="0" err="1">
                <a:solidFill>
                  <a:srgbClr val="406A77"/>
                </a:solidFill>
              </a:rPr>
              <a:t>Governance</a:t>
            </a:r>
            <a:r>
              <a:rPr lang="de-CH" sz="1100" b="0" dirty="0">
                <a:solidFill>
                  <a:srgbClr val="406A77"/>
                </a:solidFill>
              </a:rPr>
              <a:t> (</a:t>
            </a:r>
            <a:r>
              <a:rPr lang="de-CH" sz="1100" b="0" dirty="0" err="1">
                <a:solidFill>
                  <a:srgbClr val="406A77"/>
                </a:solidFill>
              </a:rPr>
              <a:t>gestione</a:t>
            </a:r>
            <a:r>
              <a:rPr lang="de-CH" sz="1100" b="0" dirty="0">
                <a:solidFill>
                  <a:srgbClr val="406A77"/>
                </a:solidFill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sz="1100" b="1" i="0" dirty="0">
                <a:solidFill>
                  <a:srgbClr val="406A77"/>
                </a:solidFill>
                <a:effectLst/>
                <a:latin typeface="Verdana" panose="020B0604030504040204" pitchFamily="34" charset="0"/>
              </a:rPr>
              <a:t>GHG </a:t>
            </a:r>
            <a:r>
              <a:rPr lang="de-DE" sz="1100" b="0" dirty="0" err="1">
                <a:solidFill>
                  <a:srgbClr val="406A77"/>
                </a:solidFill>
              </a:rPr>
              <a:t>Greenhouse</a:t>
            </a:r>
            <a:r>
              <a:rPr lang="de-DE" sz="1100" b="0" dirty="0">
                <a:solidFill>
                  <a:srgbClr val="406A77"/>
                </a:solidFill>
              </a:rPr>
              <a:t> Gas </a:t>
            </a:r>
            <a:r>
              <a:rPr lang="de-DE" sz="1100" b="0" dirty="0" err="1">
                <a:solidFill>
                  <a:srgbClr val="406A77"/>
                </a:solidFill>
              </a:rPr>
              <a:t>Protocols</a:t>
            </a:r>
            <a:endParaRPr lang="de-DE" sz="1100" b="0" dirty="0">
              <a:solidFill>
                <a:srgbClr val="406A77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 dirty="0" err="1">
                <a:latin typeface="Yu Gothic UI Semibold"/>
                <a:ea typeface="Yu Gothic UI Semibold"/>
              </a:rPr>
              <a:t>SBTi</a:t>
            </a:r>
            <a:r>
              <a:rPr lang="de-DE" dirty="0">
                <a:latin typeface="Yu Gothic UI Semibold"/>
                <a:ea typeface="Yu Gothic UI Semibold"/>
              </a:rPr>
              <a:t> Science </a:t>
            </a:r>
            <a:r>
              <a:rPr lang="de-DE" dirty="0" err="1">
                <a:latin typeface="Yu Gothic UI Semibold"/>
                <a:ea typeface="Yu Gothic UI Semibold"/>
              </a:rPr>
              <a:t>Based</a:t>
            </a:r>
            <a:r>
              <a:rPr lang="de-DE" dirty="0">
                <a:latin typeface="Yu Gothic UI Semibold"/>
                <a:ea typeface="Yu Gothic UI Semibold"/>
              </a:rPr>
              <a:t> Targets Initiative, </a:t>
            </a:r>
            <a:r>
              <a:rPr lang="it-IT" dirty="0">
                <a:latin typeface="Yu Gothic UI Semibold"/>
                <a:ea typeface="Yu Gothic UI Semibold"/>
              </a:rPr>
              <a:t>approccio alla contrazione assoluta, scenario1,5°C</a:t>
            </a:r>
            <a:endParaRPr lang="it-IT" b="0" i="0" dirty="0">
              <a:solidFill>
                <a:srgbClr val="FE360B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sz="1100" dirty="0" err="1">
                <a:solidFill>
                  <a:schemeClr val="tx1"/>
                </a:solidFill>
              </a:rPr>
              <a:t>Contabilizzare</a:t>
            </a:r>
            <a:r>
              <a:rPr lang="de-CH" sz="1100" dirty="0">
                <a:solidFill>
                  <a:schemeClr val="tx1"/>
                </a:solidFill>
              </a:rPr>
              <a:t>, </a:t>
            </a:r>
            <a:r>
              <a:rPr lang="de-CH" sz="1100" dirty="0" err="1">
                <a:solidFill>
                  <a:schemeClr val="tx1"/>
                </a:solidFill>
              </a:rPr>
              <a:t>rendicontare</a:t>
            </a:r>
            <a:r>
              <a:rPr lang="de-CH" sz="1100" dirty="0">
                <a:solidFill>
                  <a:schemeClr val="tx1"/>
                </a:solidFill>
              </a:rPr>
              <a:t>, </a:t>
            </a:r>
            <a:r>
              <a:rPr lang="de-CH" sz="1100" dirty="0" err="1">
                <a:solidFill>
                  <a:schemeClr val="tx1"/>
                </a:solidFill>
              </a:rPr>
              <a:t>bilanciare</a:t>
            </a:r>
            <a:r>
              <a:rPr lang="de-CH" sz="1100" dirty="0">
                <a:solidFill>
                  <a:schemeClr val="tx1"/>
                </a:solidFill>
              </a:rPr>
              <a:t> gas </a:t>
            </a:r>
            <a:r>
              <a:rPr lang="de-CH" sz="1100" dirty="0" err="1">
                <a:solidFill>
                  <a:schemeClr val="tx1"/>
                </a:solidFill>
              </a:rPr>
              <a:t>serra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1449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5693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8866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312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4110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9801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6250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sz="1100" dirty="0"/>
              <a:t>Presentazione </a:t>
            </a:r>
            <a:r>
              <a:rPr lang="de-CH" sz="1100" dirty="0" err="1"/>
              <a:t>GastroSuisse</a:t>
            </a:r>
            <a:endParaRPr lang="de-CH" sz="1100" dirty="0"/>
          </a:p>
          <a:p>
            <a:r>
              <a:rPr lang="de-CH" dirty="0"/>
              <a:t>Sulla </a:t>
            </a:r>
            <a:r>
              <a:rPr lang="de-CH" dirty="0" err="1"/>
              <a:t>base</a:t>
            </a:r>
            <a:r>
              <a:rPr lang="de-CH" dirty="0"/>
              <a:t> delle </a:t>
            </a:r>
            <a:r>
              <a:rPr lang="de-CH" dirty="0" err="1"/>
              <a:t>informazioni</a:t>
            </a:r>
            <a:r>
              <a:rPr lang="de-CH" dirty="0"/>
              <a:t> </a:t>
            </a:r>
            <a:r>
              <a:rPr lang="de-CH" dirty="0" err="1"/>
              <a:t>ricevute</a:t>
            </a:r>
            <a:r>
              <a:rPr lang="de-CH" dirty="0"/>
              <a:t>, </a:t>
            </a:r>
            <a:r>
              <a:rPr lang="de-CH" dirty="0" err="1"/>
              <a:t>dimensioni</a:t>
            </a:r>
            <a:r>
              <a:rPr lang="de-CH" dirty="0"/>
              <a:t> e </a:t>
            </a:r>
            <a:r>
              <a:rPr lang="de-CH" dirty="0" err="1"/>
              <a:t>consumi</a:t>
            </a:r>
            <a:r>
              <a:rPr lang="de-CH" dirty="0"/>
              <a:t> </a:t>
            </a:r>
            <a:r>
              <a:rPr lang="de-CH" dirty="0" err="1"/>
              <a:t>aziendali</a:t>
            </a:r>
            <a:r>
              <a:rPr lang="de-CH" dirty="0"/>
              <a:t>,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consulente</a:t>
            </a:r>
            <a:r>
              <a:rPr lang="de-CH" dirty="0"/>
              <a:t> </a:t>
            </a:r>
            <a:r>
              <a:rPr lang="de-CH" dirty="0" err="1"/>
              <a:t>stila</a:t>
            </a:r>
            <a:r>
              <a:rPr lang="de-CH" dirty="0"/>
              <a:t> </a:t>
            </a:r>
            <a:r>
              <a:rPr lang="de-CH" dirty="0" err="1"/>
              <a:t>un’offerta</a:t>
            </a:r>
            <a:r>
              <a:rPr lang="de-CH" dirty="0"/>
              <a:t> per </a:t>
            </a:r>
            <a:r>
              <a:rPr lang="de-CH" dirty="0" err="1"/>
              <a:t>lo</a:t>
            </a:r>
            <a:r>
              <a:rPr lang="de-CH" dirty="0"/>
              <a:t> </a:t>
            </a:r>
            <a:r>
              <a:rPr lang="de-CH" dirty="0" err="1"/>
              <a:t>svolgimento</a:t>
            </a:r>
            <a:r>
              <a:rPr lang="de-CH" dirty="0"/>
              <a:t> </a:t>
            </a:r>
            <a:r>
              <a:rPr lang="de-CH" dirty="0" err="1"/>
              <a:t>dell’analisi</a:t>
            </a:r>
            <a:r>
              <a:rPr lang="de-CH" dirty="0"/>
              <a:t> </a:t>
            </a:r>
            <a:r>
              <a:rPr lang="de-CH" dirty="0" err="1"/>
              <a:t>energetica</a:t>
            </a:r>
            <a:r>
              <a:rPr lang="de-CH" dirty="0"/>
              <a:t> </a:t>
            </a:r>
            <a:r>
              <a:rPr lang="de-CH" dirty="0" err="1"/>
              <a:t>vera</a:t>
            </a:r>
            <a:r>
              <a:rPr lang="de-CH" dirty="0"/>
              <a:t> e propria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00870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sz="1100" dirty="0" err="1"/>
              <a:t>Esempio</a:t>
            </a:r>
            <a:r>
              <a:rPr lang="de-CH" sz="1100" dirty="0"/>
              <a:t>: </a:t>
            </a:r>
            <a:r>
              <a:rPr lang="de-CH" sz="1100" dirty="0" err="1"/>
              <a:t>Chf</a:t>
            </a:r>
            <a:r>
              <a:rPr lang="de-CH" sz="1100" dirty="0"/>
              <a:t> 7’500 – </a:t>
            </a:r>
            <a:r>
              <a:rPr lang="de-CH" sz="1100" dirty="0" err="1"/>
              <a:t>chf</a:t>
            </a:r>
            <a:r>
              <a:rPr lang="de-CH" sz="1100" dirty="0"/>
              <a:t> 2’500 = 5’000 </a:t>
            </a:r>
            <a:r>
              <a:rPr lang="de-CH" sz="1100" dirty="0" err="1"/>
              <a:t>pagati</a:t>
            </a:r>
            <a:r>
              <a:rPr lang="de-CH" sz="1100" dirty="0"/>
              <a:t> </a:t>
            </a:r>
            <a:r>
              <a:rPr lang="de-CH" sz="1100" dirty="0" err="1"/>
              <a:t>dall’azienda</a:t>
            </a:r>
            <a:r>
              <a:rPr lang="de-CH" sz="1100" dirty="0"/>
              <a:t>, per </a:t>
            </a:r>
            <a:r>
              <a:rPr lang="de-CH" sz="1100" dirty="0" err="1"/>
              <a:t>questi</a:t>
            </a:r>
            <a:r>
              <a:rPr lang="de-CH" sz="1100" dirty="0"/>
              <a:t> </a:t>
            </a:r>
            <a:r>
              <a:rPr lang="de-CH" sz="1100" dirty="0" err="1"/>
              <a:t>l’azienda</a:t>
            </a:r>
            <a:r>
              <a:rPr lang="de-CH" sz="1100" dirty="0"/>
              <a:t> </a:t>
            </a:r>
            <a:r>
              <a:rPr lang="de-CH" sz="1100" dirty="0" err="1"/>
              <a:t>può</a:t>
            </a:r>
            <a:r>
              <a:rPr lang="de-CH" sz="1100" dirty="0"/>
              <a:t> </a:t>
            </a:r>
            <a:r>
              <a:rPr lang="de-CH" sz="1100" dirty="0" err="1"/>
              <a:t>richiedere</a:t>
            </a:r>
            <a:r>
              <a:rPr lang="de-CH" sz="1100" dirty="0"/>
              <a:t> al Cantone </a:t>
            </a:r>
            <a:r>
              <a:rPr lang="de-CH" sz="1100" dirty="0" err="1"/>
              <a:t>il</a:t>
            </a:r>
            <a:r>
              <a:rPr lang="de-CH" sz="1100" dirty="0"/>
              <a:t> 50% </a:t>
            </a:r>
            <a:r>
              <a:rPr lang="de-CH" sz="1100" dirty="0" err="1"/>
              <a:t>come</a:t>
            </a:r>
            <a:r>
              <a:rPr lang="de-CH" sz="1100" dirty="0"/>
              <a:t> </a:t>
            </a:r>
            <a:r>
              <a:rPr lang="de-CH" sz="1100" dirty="0" err="1"/>
              <a:t>ulteriore</a:t>
            </a:r>
            <a:r>
              <a:rPr lang="de-CH" sz="1100" dirty="0"/>
              <a:t> </a:t>
            </a:r>
            <a:r>
              <a:rPr lang="de-CH" sz="1100" dirty="0" err="1"/>
              <a:t>incentivo</a:t>
            </a:r>
            <a:r>
              <a:rPr lang="de-CH" sz="1100" dirty="0"/>
              <a:t>, </a:t>
            </a:r>
            <a:r>
              <a:rPr lang="de-CH" sz="1100" dirty="0" err="1"/>
              <a:t>ossia</a:t>
            </a:r>
            <a:r>
              <a:rPr lang="de-CH" sz="1100" dirty="0"/>
              <a:t> a </a:t>
            </a:r>
            <a:r>
              <a:rPr lang="de-CH" sz="1100" dirty="0" err="1"/>
              <a:t>effettivo</a:t>
            </a:r>
            <a:r>
              <a:rPr lang="de-CH" sz="1100" dirty="0"/>
              <a:t> </a:t>
            </a:r>
            <a:r>
              <a:rPr lang="de-CH" sz="1100" dirty="0" err="1"/>
              <a:t>carico</a:t>
            </a:r>
            <a:r>
              <a:rPr lang="de-CH" sz="1100" dirty="0"/>
              <a:t> </a:t>
            </a:r>
            <a:r>
              <a:rPr lang="de-CH" sz="1100" dirty="0" err="1"/>
              <a:t>dell’azienda</a:t>
            </a:r>
            <a:r>
              <a:rPr lang="de-CH" sz="1100" dirty="0"/>
              <a:t> </a:t>
            </a:r>
            <a:r>
              <a:rPr lang="de-CH" sz="1100" dirty="0" err="1"/>
              <a:t>chf</a:t>
            </a:r>
            <a:r>
              <a:rPr lang="de-CH" sz="1100" dirty="0"/>
              <a:t> 2’500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6661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B197521-5179-2472-C0E7-4E6DF7140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9171" y="5680795"/>
            <a:ext cx="2235200" cy="12319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5999" y="512677"/>
            <a:ext cx="5580063" cy="2550336"/>
          </a:xfrm>
        </p:spPr>
        <p:txBody>
          <a:bodyPr anchor="t" anchorCtr="0"/>
          <a:lstStyle>
            <a:lvl1pPr algn="l">
              <a:lnSpc>
                <a:spcPct val="92000"/>
              </a:lnSpc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0" y="3176972"/>
            <a:ext cx="5580062" cy="1008403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058 750 05 25</a:t>
            </a:r>
          </a:p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info@peik.ch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Brandschenkestrasse</a:t>
            </a:r>
            <a:r>
              <a:rPr lang="de-DE" sz="800" dirty="0">
                <a:solidFill>
                  <a:schemeClr val="accent1"/>
                </a:solidFill>
              </a:rPr>
              <a:t> 6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8001 </a:t>
            </a:r>
            <a:r>
              <a:rPr lang="de-DE" sz="800" dirty="0" err="1">
                <a:solidFill>
                  <a:schemeClr val="accent1"/>
                </a:solidFill>
              </a:rPr>
              <a:t>Zürich</a:t>
            </a:r>
            <a:endParaRPr lang="de-DE" sz="800" dirty="0">
              <a:solidFill>
                <a:schemeClr val="accent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8662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PEIK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c/o </a:t>
            </a:r>
            <a:r>
              <a:rPr lang="de-DE" sz="800" dirty="0" err="1">
                <a:solidFill>
                  <a:schemeClr val="accent1"/>
                </a:solidFill>
              </a:rPr>
              <a:t>act</a:t>
            </a:r>
            <a:r>
              <a:rPr lang="de-DE" sz="800" dirty="0">
                <a:solidFill>
                  <a:schemeClr val="accent1"/>
                </a:solidFill>
              </a:rPr>
              <a:t> </a:t>
            </a:r>
            <a:r>
              <a:rPr lang="de-DE" sz="800" dirty="0" err="1">
                <a:solidFill>
                  <a:schemeClr val="accent1"/>
                </a:solidFill>
              </a:rPr>
              <a:t>Cleantech</a:t>
            </a:r>
            <a:r>
              <a:rPr lang="de-DE" sz="800" dirty="0">
                <a:solidFill>
                  <a:schemeClr val="accent1"/>
                </a:solidFill>
              </a:rPr>
              <a:t> Agentur Schweiz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734CD9DA-29F8-459C-8D55-165627630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2676"/>
            <a:ext cx="5663952" cy="558062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5188859-E725-4D10-956E-1E681B4796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432000" y="5938357"/>
            <a:ext cx="24912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2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515379" y="6449884"/>
            <a:ext cx="1513384" cy="137833"/>
          </a:xfrm>
        </p:spPr>
        <p:txBody>
          <a:bodyPr/>
          <a:lstStyle/>
          <a:p>
            <a:fld id="{89907790-DDB5-1548-926E-D9A27D9095A3}" type="datetime6">
              <a:rPr lang="de-CH" smtClean="0"/>
              <a:t>April 25</a:t>
            </a:fld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n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379" y="1592796"/>
            <a:ext cx="5508613" cy="3168352"/>
          </a:xfrm>
        </p:spPr>
        <p:txBody>
          <a:bodyPr anchor="ctr"/>
          <a:lstStyle>
            <a:lvl1pPr algn="l">
              <a:defRPr sz="8000"/>
            </a:lvl1pPr>
          </a:lstStyle>
          <a:p>
            <a:r>
              <a:rPr lang="de-CH" dirty="0"/>
              <a:t>Fragetext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521283" y="6453337"/>
            <a:ext cx="1513384" cy="137833"/>
          </a:xfrm>
        </p:spPr>
        <p:txBody>
          <a:bodyPr/>
          <a:lstStyle/>
          <a:p>
            <a:fld id="{85B19A80-F8C6-C04D-BAF0-3EE28DECE00A}" type="datetime6">
              <a:rPr lang="de-CH" smtClean="0"/>
              <a:t>April 25</a:t>
            </a:fld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C74A3E-8A3E-4CBE-8991-89C9E143B6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04112" y="1736725"/>
            <a:ext cx="2339926" cy="23403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89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Schlussformel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1360748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Optionaler Text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957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15937" y="6522253"/>
            <a:ext cx="1513384" cy="137833"/>
          </a:xfrm>
        </p:spPr>
        <p:txBody>
          <a:bodyPr/>
          <a:lstStyle/>
          <a:p>
            <a:fld id="{C1E03405-F3F7-734B-8F9F-06496E8B86B5}" type="datetime6">
              <a:rPr lang="de-CH" smtClean="0"/>
              <a:t>April 25</a:t>
            </a:fld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7" y="2096852"/>
            <a:ext cx="8352371" cy="2304255"/>
          </a:xfrm>
        </p:spPr>
        <p:txBody>
          <a:bodyPr anchor="ctr"/>
          <a:lstStyle>
            <a:lvl1pPr algn="l">
              <a:lnSpc>
                <a:spcPct val="92000"/>
              </a:lnSpc>
              <a:defRPr sz="6000" baseline="0"/>
            </a:lvl1pPr>
          </a:lstStyle>
          <a:p>
            <a:r>
              <a:rPr lang="de-CH" dirty="0"/>
              <a:t>Zwischentitel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5085184"/>
            <a:ext cx="8352370" cy="900100"/>
          </a:xfrm>
        </p:spPr>
        <p:txBody>
          <a:bodyPr anchor="b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46993" y="6453336"/>
            <a:ext cx="1513384" cy="137833"/>
          </a:xfrm>
        </p:spPr>
        <p:txBody>
          <a:bodyPr/>
          <a:lstStyle/>
          <a:p>
            <a:fld id="{7249057B-4D7A-374D-8CC8-5608D1EC8023}" type="datetime6">
              <a:rPr lang="de-CH" smtClean="0"/>
              <a:t>April 25</a:t>
            </a:fld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892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Aft>
                <a:spcPts val="1200"/>
              </a:spcAft>
              <a:defRPr sz="2000" baseline="0"/>
            </a:lvl1pPr>
            <a:lvl2pPr>
              <a:spcBef>
                <a:spcPts val="1200"/>
              </a:spcBef>
              <a:defRPr sz="2000" baseline="0"/>
            </a:lvl2pPr>
            <a:lvl3pPr>
              <a:spcBef>
                <a:spcPts val="1200"/>
              </a:spcBef>
              <a:defRPr sz="2000" baseline="0"/>
            </a:lvl3pPr>
            <a:lvl4pPr>
              <a:spcBef>
                <a:spcPts val="1200"/>
              </a:spcBef>
              <a:defRPr sz="2000" baseline="0"/>
            </a:lvl4pPr>
            <a:lvl5pPr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/>
          <a:p>
            <a:fld id="{69F1E6CB-0F9E-374F-83F0-5A83CB8A8808}" type="datetime6">
              <a:rPr lang="de-CH" smtClean="0"/>
              <a:t>April 25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Aft>
                <a:spcPts val="1200"/>
              </a:spcAft>
              <a:defRPr sz="2000" baseline="0"/>
            </a:lvl1pPr>
            <a:lvl2pPr>
              <a:spcBef>
                <a:spcPts val="1200"/>
              </a:spcBef>
              <a:defRPr sz="2000" baseline="0"/>
            </a:lvl2pPr>
            <a:lvl3pPr>
              <a:spcBef>
                <a:spcPts val="1200"/>
              </a:spcBef>
              <a:defRPr sz="2000" baseline="0"/>
            </a:lvl3pPr>
            <a:lvl4pPr>
              <a:spcBef>
                <a:spcPts val="1200"/>
              </a:spcBef>
              <a:defRPr sz="2000" baseline="0"/>
            </a:lvl4pPr>
            <a:lvl5pPr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/>
          <a:p>
            <a:fld id="{3077C8E7-61EF-F24D-A1EA-97258AE44E7F}" type="datetime6">
              <a:rPr lang="de-CH" smtClean="0"/>
              <a:t>April 25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707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5378" y="1592796"/>
            <a:ext cx="5508000" cy="4584167"/>
          </a:xfrm>
        </p:spPr>
        <p:txBody>
          <a:bodyPr/>
          <a:lstStyle>
            <a:lvl1pPr>
              <a:spcAft>
                <a:spcPts val="1200"/>
              </a:spcAft>
              <a:defRPr sz="2000" baseline="0"/>
            </a:lvl1pPr>
            <a:lvl2pPr>
              <a:spcBef>
                <a:spcPts val="1200"/>
              </a:spcBef>
              <a:defRPr sz="2000" baseline="0"/>
            </a:lvl2pPr>
            <a:lvl3pPr>
              <a:spcBef>
                <a:spcPts val="1200"/>
              </a:spcBef>
              <a:defRPr sz="2000" baseline="0"/>
            </a:lvl3pPr>
            <a:lvl4pPr>
              <a:spcBef>
                <a:spcPts val="1200"/>
              </a:spcBef>
              <a:defRPr sz="2000" baseline="0"/>
            </a:lvl4pPr>
            <a:lvl5pPr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15378" y="6453337"/>
            <a:ext cx="1513384" cy="137833"/>
          </a:xfrm>
        </p:spPr>
        <p:txBody>
          <a:bodyPr/>
          <a:lstStyle/>
          <a:p>
            <a:fld id="{C1F4DB40-E828-9742-9B05-3C988B606B16}" type="datetime6">
              <a:rPr lang="de-CH" smtClean="0"/>
              <a:t>April 25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68063" y="1592795"/>
            <a:ext cx="5508000" cy="4584167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 baseline="0"/>
            </a:lvl1pPr>
            <a:lvl2pPr>
              <a:spcBef>
                <a:spcPts val="1200"/>
              </a:spcBef>
              <a:defRPr sz="2000" baseline="0"/>
            </a:lvl2pPr>
            <a:lvl3pPr>
              <a:spcBef>
                <a:spcPts val="1200"/>
              </a:spcBef>
              <a:defRPr sz="2000" baseline="0"/>
            </a:lvl3pPr>
            <a:lvl4pPr>
              <a:spcBef>
                <a:spcPts val="1200"/>
              </a:spcBef>
              <a:defRPr sz="2000" baseline="0"/>
            </a:lvl4pPr>
            <a:lvl5pPr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469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Diagramm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3" cy="792087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15379" y="6453337"/>
            <a:ext cx="1513384" cy="137833"/>
          </a:xfrm>
        </p:spPr>
        <p:txBody>
          <a:bodyPr/>
          <a:lstStyle/>
          <a:p>
            <a:fld id="{974850B8-CD22-5941-9D34-7FC42E02FEC9}" type="datetime6">
              <a:rPr lang="de-CH" smtClean="0"/>
              <a:t>April 25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1592795"/>
            <a:ext cx="6768195" cy="4584167"/>
          </a:xfrm>
        </p:spPr>
        <p:txBody>
          <a:bodyPr/>
          <a:lstStyle>
            <a:lvl1pPr>
              <a:lnSpc>
                <a:spcPct val="95000"/>
              </a:lnSpc>
              <a:spcAft>
                <a:spcPts val="1200"/>
              </a:spcAft>
              <a:defRPr sz="2000" baseline="0"/>
            </a:lvl1pPr>
            <a:lvl2pPr marL="288000">
              <a:lnSpc>
                <a:spcPct val="95000"/>
              </a:lnSpc>
              <a:spcBef>
                <a:spcPts val="1200"/>
              </a:spcBef>
              <a:defRPr sz="2000" baseline="0"/>
            </a:lvl2pPr>
          </a:lstStyle>
          <a:p>
            <a:pPr lvl="0"/>
            <a:r>
              <a:rPr lang="de-DE" dirty="0"/>
              <a:t>Diagramm einfügen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spcAft>
                <a:spcPts val="1200"/>
              </a:spcAft>
              <a:defRPr sz="2000" baseline="0"/>
            </a:lvl1pPr>
            <a:lvl2pPr>
              <a:lnSpc>
                <a:spcPct val="95000"/>
              </a:lnSpc>
              <a:spcBef>
                <a:spcPts val="1200"/>
              </a:spcBef>
              <a:defRPr sz="2000" baseline="0"/>
            </a:lvl2pPr>
            <a:lvl3pPr>
              <a:lnSpc>
                <a:spcPct val="95000"/>
              </a:lnSpc>
              <a:spcBef>
                <a:spcPts val="1200"/>
              </a:spcBef>
              <a:defRPr sz="2000" baseline="0"/>
            </a:lvl3pPr>
            <a:lvl4pPr>
              <a:lnSpc>
                <a:spcPct val="95000"/>
              </a:lnSpc>
              <a:spcBef>
                <a:spcPts val="1200"/>
              </a:spcBef>
              <a:defRPr sz="2000" baseline="0"/>
            </a:lvl4pPr>
            <a:lvl5pPr>
              <a:lnSpc>
                <a:spcPct val="95000"/>
              </a:lnSpc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939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Inhalt und Diagram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3" cy="792087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15379" y="6453337"/>
            <a:ext cx="1513384" cy="137833"/>
          </a:xfrm>
        </p:spPr>
        <p:txBody>
          <a:bodyPr/>
          <a:lstStyle/>
          <a:p>
            <a:fld id="{C95893C1-2ED2-6545-8CD5-7B2D554999C8}" type="datetime6">
              <a:rPr lang="de-CH" smtClean="0"/>
              <a:t>April 25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1592795"/>
            <a:ext cx="6768195" cy="4584167"/>
          </a:xfrm>
        </p:spPr>
        <p:txBody>
          <a:bodyPr/>
          <a:lstStyle>
            <a:lvl1pPr>
              <a:lnSpc>
                <a:spcPct val="95000"/>
              </a:lnSpc>
              <a:spcAft>
                <a:spcPts val="1200"/>
              </a:spcAft>
              <a:defRPr sz="2000" baseline="0"/>
            </a:lvl1pPr>
            <a:lvl2pPr>
              <a:lnSpc>
                <a:spcPct val="95000"/>
              </a:lnSpc>
              <a:spcBef>
                <a:spcPts val="1200"/>
              </a:spcBef>
              <a:defRPr sz="2000" baseline="0"/>
            </a:lvl2pPr>
          </a:lstStyle>
          <a:p>
            <a:pPr lvl="0"/>
            <a:r>
              <a:rPr lang="de-DE" dirty="0"/>
              <a:t>Diagramm einfügen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spcAft>
                <a:spcPts val="1200"/>
              </a:spcAft>
              <a:defRPr sz="2000" baseline="0"/>
            </a:lvl1pPr>
            <a:lvl2pPr>
              <a:lnSpc>
                <a:spcPct val="95000"/>
              </a:lnSpc>
              <a:spcBef>
                <a:spcPts val="1200"/>
              </a:spcBef>
              <a:defRPr sz="2000" baseline="0"/>
            </a:lvl2pPr>
            <a:lvl3pPr>
              <a:lnSpc>
                <a:spcPct val="95000"/>
              </a:lnSpc>
              <a:spcBef>
                <a:spcPts val="1200"/>
              </a:spcBef>
              <a:defRPr sz="2000" baseline="0"/>
            </a:lvl3pPr>
            <a:lvl4pPr>
              <a:lnSpc>
                <a:spcPct val="95000"/>
              </a:lnSpc>
              <a:spcBef>
                <a:spcPts val="1200"/>
              </a:spcBef>
              <a:defRPr sz="2000" baseline="0"/>
            </a:lvl4pPr>
            <a:lvl5pPr>
              <a:lnSpc>
                <a:spcPct val="95000"/>
              </a:lnSpc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3895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5502591" cy="703919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09970" y="6453336"/>
            <a:ext cx="1513384" cy="137833"/>
          </a:xfrm>
        </p:spPr>
        <p:txBody>
          <a:bodyPr/>
          <a:lstStyle/>
          <a:p>
            <a:fld id="{23DA3844-2D6B-2141-AE70-2BE67C165B37}" type="datetime6">
              <a:rPr lang="de-CH" smtClean="0"/>
              <a:t>April 25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70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20136A2-94ED-4259-8313-99796AB7C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8063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6895021-9A68-489A-BC48-C55B46F7CD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8063" y="440669"/>
            <a:ext cx="5508001" cy="703919"/>
          </a:xfrm>
        </p:spPr>
        <p:txBody>
          <a:bodyPr/>
          <a:lstStyle>
            <a:lvl1pPr>
              <a:lnSpc>
                <a:spcPct val="100000"/>
              </a:lnSpc>
              <a:defRPr sz="3000" baseline="0"/>
            </a:lvl1pPr>
          </a:lstStyle>
          <a:p>
            <a:pPr lvl="0"/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264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03919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09969" y="6453337"/>
            <a:ext cx="1513384" cy="137833"/>
          </a:xfrm>
        </p:spPr>
        <p:txBody>
          <a:bodyPr/>
          <a:lstStyle/>
          <a:p>
            <a:fld id="{B26744AD-F47F-BF46-97C7-DDCE876958DC}" type="datetime6">
              <a:rPr lang="de-CH" smtClean="0"/>
              <a:t>April 25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69" y="1196752"/>
            <a:ext cx="11166093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920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5379" y="1592796"/>
            <a:ext cx="11160684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Modifica del formato master del testo</a:t>
            </a:r>
          </a:p>
          <a:p>
            <a:pPr lvl="1"/>
            <a:r>
              <a:rPr lang="de-CH" noProof="0" dirty="0"/>
              <a:t>Secondo livello</a:t>
            </a:r>
          </a:p>
          <a:p>
            <a:pPr lvl="2"/>
            <a:r>
              <a:rPr lang="de-CH" noProof="0" dirty="0"/>
              <a:t>Terzo livello</a:t>
            </a:r>
          </a:p>
          <a:p>
            <a:pPr lvl="3"/>
            <a:r>
              <a:rPr lang="de-CH" noProof="0" dirty="0"/>
              <a:t>Quarto livello</a:t>
            </a:r>
          </a:p>
          <a:p>
            <a:pPr lvl="4"/>
            <a:r>
              <a:rPr lang="de-CH" noProof="0" dirty="0"/>
              <a:t>Quinto livello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15379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6DB47883-15D9-5147-B7D1-823E7BD88005}" type="datetime6">
              <a:rPr lang="de-CH" smtClean="0"/>
              <a:t>April 25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442AD375-037F-43D0-B059-5172DA06796A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Creato da Template Builder.ch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59" r:id="rId3"/>
    <p:sldLayoutId id="2147483674" r:id="rId4"/>
    <p:sldLayoutId id="2147483666" r:id="rId5"/>
    <p:sldLayoutId id="2147483668" r:id="rId6"/>
    <p:sldLayoutId id="2147483678" r:id="rId7"/>
    <p:sldLayoutId id="2147483667" r:id="rId8"/>
    <p:sldLayoutId id="2147483665" r:id="rId9"/>
    <p:sldLayoutId id="2147483663" r:id="rId10"/>
    <p:sldLayoutId id="2147483673" r:id="rId11"/>
    <p:sldLayoutId id="2147483671" r:id="rId12"/>
    <p:sldLayoutId id="2147483664" r:id="rId1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5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5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05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05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2A12BBD-41DC-4617-833E-73F20A811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512676"/>
            <a:ext cx="5580063" cy="3420380"/>
          </a:xfrm>
        </p:spPr>
        <p:txBody>
          <a:bodyPr anchor="t"/>
          <a:lstStyle/>
          <a:p>
            <a:r>
              <a:rPr lang="de-CH" sz="4000" noProof="0" dirty="0"/>
              <a:t>Consulenza energetica PEIK per PMI</a:t>
            </a:r>
            <a:br>
              <a:rPr lang="de-CH" sz="5000" noProof="0" dirty="0"/>
            </a:br>
            <a:br>
              <a:rPr lang="de-CH" sz="28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sz="28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CH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PEIK l’energia è denaro: sostegno concreto all’efficientamento energetico e prime riflessioni sulla decarbonizzazione nelle PMI</a:t>
            </a:r>
            <a:endParaRPr lang="de-CH" sz="4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1A13A666-062B-468A-8C42-8BA2E2FC1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797152"/>
            <a:ext cx="5832648" cy="1008403"/>
          </a:xfrm>
        </p:spPr>
        <p:txBody>
          <a:bodyPr/>
          <a:lstStyle/>
          <a:p>
            <a:r>
              <a:rPr lang="de-CH" sz="2000" noProof="0" dirty="0"/>
              <a:t>Maurizio Guarrella, </a:t>
            </a:r>
            <a:r>
              <a:rPr lang="de-CH" sz="2000" noProof="0" dirty="0" err="1"/>
              <a:t>Delegato</a:t>
            </a:r>
            <a:r>
              <a:rPr lang="de-CH" sz="2000" noProof="0" dirty="0"/>
              <a:t> PEIK S</a:t>
            </a:r>
            <a:r>
              <a:rPr lang="de-CH" dirty="0" err="1"/>
              <a:t>vizzera</a:t>
            </a:r>
            <a:r>
              <a:rPr lang="de-CH" dirty="0"/>
              <a:t> italiana</a:t>
            </a:r>
            <a:endParaRPr lang="de-CH" sz="2000" noProof="0" dirty="0"/>
          </a:p>
          <a:p>
            <a:r>
              <a:rPr lang="de-CH" dirty="0"/>
              <a:t>LUOGO</a:t>
            </a:r>
            <a:r>
              <a:rPr lang="de-CH" sz="2000" noProof="0" dirty="0"/>
              <a:t>, DATA</a:t>
            </a:r>
          </a:p>
        </p:txBody>
      </p:sp>
      <p:pic>
        <p:nvPicPr>
          <p:cNvPr id="15" name="Bildplatzhalter 14" descr="Ein Bild, das Kleidung, Person, draußen, Himmel enthält.&#10;&#10;Automatisch generierte Beschreibung">
            <a:extLst>
              <a:ext uri="{FF2B5EF4-FFF2-40B4-BE49-F238E27FC236}">
                <a16:creationId xmlns:a16="http://schemas.microsoft.com/office/drawing/2014/main" id="{575ABCBD-2B55-CCA5-4BCD-E7F672DE85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6"/>
          <a:stretch/>
        </p:blipFill>
        <p:spPr>
          <a:xfrm>
            <a:off x="0" y="512676"/>
            <a:ext cx="5663952" cy="5580620"/>
          </a:xfr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7FA63B8-C579-2BEF-DCD7-054E9F1DE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76" y="5608826"/>
            <a:ext cx="2867356" cy="1231901"/>
          </a:xfrm>
          <a:prstGeom prst="rect">
            <a:avLst/>
          </a:prstGeom>
        </p:spPr>
      </p:pic>
      <p:pic>
        <p:nvPicPr>
          <p:cNvPr id="1026" name="Grafik 2">
            <a:extLst>
              <a:ext uri="{FF2B5EF4-FFF2-40B4-BE49-F238E27FC236}">
                <a16:creationId xmlns:a16="http://schemas.microsoft.com/office/drawing/2014/main" id="{BFC74C1F-67FE-BF61-4F1D-9A637ACC4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936744"/>
            <a:ext cx="219066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0A2F121-C609-5730-F19A-80E15FDEDF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6309320"/>
            <a:ext cx="1656184" cy="30483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17CE94C-F043-8F84-0A7E-A664A7B60B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1584" y="6341422"/>
            <a:ext cx="1140530" cy="27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0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0" y="440669"/>
            <a:ext cx="11160682" cy="792087"/>
          </a:xfrm>
        </p:spPr>
        <p:txBody>
          <a:bodyPr/>
          <a:lstStyle/>
          <a:p>
            <a:r>
              <a:rPr lang="de-CH" noProof="0" dirty="0">
                <a:solidFill>
                  <a:schemeClr val="bg1"/>
                </a:solidFill>
              </a:rPr>
              <a:t>1. </a:t>
            </a:r>
            <a:r>
              <a:rPr lang="de-CH" dirty="0">
                <a:solidFill>
                  <a:schemeClr val="bg1"/>
                </a:solidFill>
              </a:rPr>
              <a:t>I</a:t>
            </a:r>
            <a:r>
              <a:rPr lang="de-CH" noProof="0" dirty="0" err="1">
                <a:solidFill>
                  <a:schemeClr val="bg1"/>
                </a:solidFill>
              </a:rPr>
              <a:t>ncontro</a:t>
            </a:r>
            <a:r>
              <a:rPr lang="de-CH" noProof="0" dirty="0">
                <a:solidFill>
                  <a:schemeClr val="bg1"/>
                </a:solidFill>
              </a:rPr>
              <a:t> </a:t>
            </a:r>
            <a:r>
              <a:rPr lang="de-CH" noProof="0" dirty="0" err="1">
                <a:solidFill>
                  <a:schemeClr val="bg1"/>
                </a:solidFill>
              </a:rPr>
              <a:t>iniziale</a:t>
            </a:r>
            <a:endParaRPr lang="de-CH" noProof="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10</a:t>
            </a:fld>
            <a:endParaRPr lang="de-CH" dirty="0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A32E5601-AF0B-2DA8-FCF3-A5476121617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4" name="Grafik 13" descr="Ein Bild, das Person, Kleidung, Im Haus, Mann enthält.&#10;&#10;Automatisch generierte Beschreibung">
            <a:extLst>
              <a:ext uri="{FF2B5EF4-FFF2-40B4-BE49-F238E27FC236}">
                <a16:creationId xmlns:a16="http://schemas.microsoft.com/office/drawing/2014/main" id="{ED1AF410-10FE-7570-F103-4227B54E4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984" y="1588973"/>
            <a:ext cx="3833306" cy="4584167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C4F649B1-A53A-4EF7-FA4F-2982A57AF4C5}"/>
              </a:ext>
            </a:extLst>
          </p:cNvPr>
          <p:cNvSpPr txBox="1">
            <a:spLocks/>
          </p:cNvSpPr>
          <p:nvPr/>
        </p:nvSpPr>
        <p:spPr>
          <a:xfrm>
            <a:off x="4907867" y="1588973"/>
            <a:ext cx="6768194" cy="45841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32000" lvl="1" indent="-288000">
              <a:lnSpc>
                <a:spcPct val="95000"/>
              </a:lnSpc>
              <a:buClr>
                <a:schemeClr val="accent3"/>
              </a:buClr>
              <a:buFont typeface="Arial" panose="020B0604020202020204" pitchFamily="34" charset="0"/>
              <a:buChar char="–"/>
            </a:pPr>
            <a:endParaRPr lang="de-CH" sz="2400" dirty="0"/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 err="1"/>
              <a:t>Già</a:t>
            </a:r>
            <a:r>
              <a:rPr lang="de-CH" sz="2000" dirty="0"/>
              <a:t> </a:t>
            </a:r>
            <a:r>
              <a:rPr lang="de-CH" sz="2000" dirty="0" err="1"/>
              <a:t>durante</a:t>
            </a:r>
            <a:r>
              <a:rPr lang="de-CH" sz="2000" dirty="0"/>
              <a:t> la prima </a:t>
            </a:r>
            <a:r>
              <a:rPr lang="de-CH" sz="2000" dirty="0" err="1"/>
              <a:t>visita</a:t>
            </a:r>
            <a:r>
              <a:rPr lang="de-CH" sz="2000" dirty="0"/>
              <a:t> </a:t>
            </a:r>
            <a:r>
              <a:rPr lang="de-CH" sz="2000" dirty="0" err="1"/>
              <a:t>iniziale</a:t>
            </a:r>
            <a:r>
              <a:rPr lang="de-CH" sz="2000" dirty="0"/>
              <a:t> informale in loco, </a:t>
            </a:r>
            <a:r>
              <a:rPr lang="de-CH" sz="2000" dirty="0" err="1"/>
              <a:t>il</a:t>
            </a:r>
            <a:r>
              <a:rPr lang="de-CH" sz="2000" dirty="0"/>
              <a:t> </a:t>
            </a:r>
            <a:r>
              <a:rPr lang="de-CH" sz="2000" dirty="0" err="1"/>
              <a:t>consulente</a:t>
            </a:r>
            <a:r>
              <a:rPr lang="de-CH" sz="2000" dirty="0"/>
              <a:t> </a:t>
            </a:r>
            <a:r>
              <a:rPr lang="de-CH" sz="2000" dirty="0" err="1"/>
              <a:t>accreditato</a:t>
            </a:r>
            <a:r>
              <a:rPr lang="de-CH" sz="2000" dirty="0"/>
              <a:t> PEIK </a:t>
            </a:r>
            <a:r>
              <a:rPr lang="de-CH" sz="2000" dirty="0" err="1"/>
              <a:t>prende</a:t>
            </a:r>
            <a:r>
              <a:rPr lang="de-CH" sz="2000" dirty="0"/>
              <a:t> </a:t>
            </a:r>
            <a:r>
              <a:rPr lang="de-CH" sz="2000" dirty="0" err="1"/>
              <a:t>conoscenza</a:t>
            </a:r>
            <a:r>
              <a:rPr lang="de-CH" sz="2000" dirty="0"/>
              <a:t> della </a:t>
            </a:r>
            <a:r>
              <a:rPr lang="de-CH" sz="2000" dirty="0" err="1"/>
              <a:t>situazione</a:t>
            </a:r>
            <a:r>
              <a:rPr lang="de-CH" sz="2000" dirty="0"/>
              <a:t> </a:t>
            </a:r>
            <a:r>
              <a:rPr lang="de-CH" sz="2000" dirty="0" err="1"/>
              <a:t>energetica</a:t>
            </a:r>
            <a:r>
              <a:rPr lang="de-CH" sz="2000" dirty="0"/>
              <a:t> </a:t>
            </a:r>
            <a:r>
              <a:rPr lang="de-CH" sz="2000" dirty="0" err="1"/>
              <a:t>dell’azienda</a:t>
            </a:r>
            <a:endParaRPr lang="de-CH" sz="2000" dirty="0"/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endParaRPr lang="de-CH" sz="2000" dirty="0"/>
          </a:p>
          <a:p>
            <a:pPr marL="432000" lvl="1">
              <a:lnSpc>
                <a:spcPct val="95000"/>
              </a:lnSpc>
              <a:buClr>
                <a:schemeClr val="accent3"/>
              </a:buClr>
            </a:pPr>
            <a:r>
              <a:rPr lang="de-CH" sz="2000" dirty="0">
                <a:solidFill>
                  <a:srgbClr val="EA5A0D"/>
                </a:solidFill>
              </a:rPr>
              <a:t>La consulenza </a:t>
            </a:r>
            <a:r>
              <a:rPr lang="de-CH" sz="2000" dirty="0" err="1">
                <a:solidFill>
                  <a:srgbClr val="EA5A0D"/>
                </a:solidFill>
              </a:rPr>
              <a:t>iniziale</a:t>
            </a:r>
            <a:r>
              <a:rPr lang="de-CH" sz="2000" dirty="0">
                <a:solidFill>
                  <a:srgbClr val="EA5A0D"/>
                </a:solidFill>
              </a:rPr>
              <a:t> é </a:t>
            </a:r>
            <a:r>
              <a:rPr lang="de-CH" sz="2000" dirty="0" err="1">
                <a:solidFill>
                  <a:srgbClr val="EA5A0D"/>
                </a:solidFill>
              </a:rPr>
              <a:t>gratuita</a:t>
            </a:r>
            <a:r>
              <a:rPr lang="de-CH" sz="2000" dirty="0">
                <a:solidFill>
                  <a:srgbClr val="EA5A0D"/>
                </a:solidFill>
              </a:rPr>
              <a:t> e non </a:t>
            </a:r>
            <a:r>
              <a:rPr lang="de-CH" sz="2000" dirty="0" err="1">
                <a:solidFill>
                  <a:srgbClr val="EA5A0D"/>
                </a:solidFill>
              </a:rPr>
              <a:t>vincolante</a:t>
            </a:r>
            <a:endParaRPr lang="de-CH" sz="2000" dirty="0">
              <a:solidFill>
                <a:srgbClr val="EA5A0D"/>
              </a:solidFill>
            </a:endParaRPr>
          </a:p>
          <a:p>
            <a:pPr marL="288000" lvl="1" indent="-288000">
              <a:lnSpc>
                <a:spcPct val="95000"/>
              </a:lnSpc>
              <a:buClr>
                <a:schemeClr val="accent3"/>
              </a:buClr>
              <a:buFont typeface="Arial" panose="020B0604020202020204" pitchFamily="34" charset="0"/>
              <a:buChar char="–"/>
            </a:pPr>
            <a:endParaRPr lang="de-CH" sz="2400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CB29287-D462-E59A-7C49-1644A912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r>
              <a:rPr lang="de-CH" dirty="0" err="1"/>
              <a:t>Ottobre</a:t>
            </a:r>
            <a:r>
              <a:rPr lang="de-CH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1108608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0" y="440669"/>
            <a:ext cx="11160682" cy="792087"/>
          </a:xfrm>
        </p:spPr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2</a:t>
            </a:r>
            <a:r>
              <a:rPr lang="de-CH" noProof="0" dirty="0">
                <a:solidFill>
                  <a:schemeClr val="bg1"/>
                </a:solidFill>
              </a:rPr>
              <a:t>. </a:t>
            </a:r>
            <a:r>
              <a:rPr lang="de-CH" noProof="0" dirty="0" err="1">
                <a:solidFill>
                  <a:schemeClr val="bg1"/>
                </a:solidFill>
              </a:rPr>
              <a:t>Analisi</a:t>
            </a:r>
            <a:r>
              <a:rPr lang="de-CH" noProof="0" dirty="0">
                <a:solidFill>
                  <a:schemeClr val="bg1"/>
                </a:solidFill>
              </a:rPr>
              <a:t> del consumo energetico e </a:t>
            </a:r>
            <a:r>
              <a:rPr lang="de-CH" noProof="0" dirty="0" err="1">
                <a:solidFill>
                  <a:schemeClr val="bg1"/>
                </a:solidFill>
              </a:rPr>
              <a:t>pianificazione</a:t>
            </a:r>
            <a:r>
              <a:rPr lang="de-CH" noProof="0" dirty="0">
                <a:solidFill>
                  <a:schemeClr val="bg1"/>
                </a:solidFill>
              </a:rPr>
              <a:t> </a:t>
            </a:r>
            <a:r>
              <a:rPr lang="de-CH" noProof="0" dirty="0" err="1">
                <a:solidFill>
                  <a:schemeClr val="bg1"/>
                </a:solidFill>
              </a:rPr>
              <a:t>degli</a:t>
            </a:r>
            <a:r>
              <a:rPr lang="de-CH" noProof="0" dirty="0">
                <a:solidFill>
                  <a:schemeClr val="bg1"/>
                </a:solidFill>
              </a:rPr>
              <a:t> interventi</a:t>
            </a:r>
            <a:br>
              <a:rPr lang="de-CH" noProof="0" dirty="0">
                <a:solidFill>
                  <a:schemeClr val="bg1"/>
                </a:solidFill>
              </a:rPr>
            </a:br>
            <a:endParaRPr lang="de-CH" noProof="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11</a:t>
            </a:fld>
            <a:endParaRPr lang="de-CH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FB700BC-84C0-5220-C867-92D57EBCEA9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C4F649B1-A53A-4EF7-FA4F-2982A57AF4C5}"/>
              </a:ext>
            </a:extLst>
          </p:cNvPr>
          <p:cNvSpPr txBox="1">
            <a:spLocks/>
          </p:cNvSpPr>
          <p:nvPr/>
        </p:nvSpPr>
        <p:spPr>
          <a:xfrm>
            <a:off x="4907868" y="1592795"/>
            <a:ext cx="6768194" cy="45841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8000" lvl="1" indent="-288000">
              <a:lnSpc>
                <a:spcPct val="95000"/>
              </a:lnSpc>
              <a:buClr>
                <a:schemeClr val="accent3"/>
              </a:buClr>
              <a:buFont typeface="Arial" panose="020B0604020202020204" pitchFamily="34" charset="0"/>
              <a:buChar char="–"/>
            </a:pPr>
            <a:endParaRPr lang="de-CH" sz="2000" dirty="0"/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Analisi approfondita dei consumi energetici</a:t>
            </a: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 err="1"/>
              <a:t>Indentificazione</a:t>
            </a:r>
            <a:r>
              <a:rPr lang="de-CH" sz="2000" dirty="0"/>
              <a:t> di </a:t>
            </a:r>
            <a:r>
              <a:rPr lang="de-CH" sz="2000" dirty="0" err="1"/>
              <a:t>semplici</a:t>
            </a:r>
            <a:r>
              <a:rPr lang="de-CH" sz="2000" dirty="0"/>
              <a:t> </a:t>
            </a:r>
            <a:r>
              <a:rPr lang="de-CH" sz="2000" dirty="0" err="1"/>
              <a:t>misure</a:t>
            </a:r>
            <a:r>
              <a:rPr lang="de-CH" sz="2000" dirty="0"/>
              <a:t> immediate</a:t>
            </a: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 err="1"/>
              <a:t>Definizione</a:t>
            </a:r>
            <a:r>
              <a:rPr lang="de-CH" sz="2000" dirty="0"/>
              <a:t> delle </a:t>
            </a:r>
            <a:r>
              <a:rPr lang="de-CH" sz="2000" dirty="0" err="1"/>
              <a:t>priorità</a:t>
            </a:r>
            <a:r>
              <a:rPr lang="de-CH" sz="2000" dirty="0"/>
              <a:t> </a:t>
            </a:r>
            <a:r>
              <a:rPr lang="de-CH" sz="2000" dirty="0" err="1"/>
              <a:t>degli</a:t>
            </a:r>
            <a:r>
              <a:rPr lang="de-CH" sz="2000" dirty="0"/>
              <a:t> investimenti</a:t>
            </a:r>
          </a:p>
          <a:p>
            <a:pPr marL="0" lvl="1">
              <a:lnSpc>
                <a:spcPct val="95000"/>
              </a:lnSpc>
              <a:buClr>
                <a:schemeClr val="accent3"/>
              </a:buClr>
            </a:pPr>
            <a:endParaRPr lang="de-CH" sz="2000" dirty="0"/>
          </a:p>
          <a:p>
            <a:pPr marL="774900" lvl="1" indent="-342900">
              <a:lnSpc>
                <a:spcPct val="95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de-CH" sz="2000" dirty="0">
                <a:solidFill>
                  <a:srgbClr val="EA5A0D"/>
                </a:solidFill>
              </a:rPr>
              <a:t>PEIK </a:t>
            </a:r>
            <a:r>
              <a:rPr lang="de-CH" sz="2000" dirty="0" err="1">
                <a:solidFill>
                  <a:srgbClr val="EA5A0D"/>
                </a:solidFill>
              </a:rPr>
              <a:t>copre</a:t>
            </a:r>
            <a:r>
              <a:rPr lang="de-CH" sz="2000" dirty="0">
                <a:solidFill>
                  <a:srgbClr val="EA5A0D"/>
                </a:solidFill>
              </a:rPr>
              <a:t> </a:t>
            </a:r>
            <a:r>
              <a:rPr lang="de-CH" sz="2000" dirty="0" err="1">
                <a:solidFill>
                  <a:srgbClr val="EA5A0D"/>
                </a:solidFill>
              </a:rPr>
              <a:t>il</a:t>
            </a:r>
            <a:r>
              <a:rPr lang="de-CH" sz="2000" dirty="0">
                <a:solidFill>
                  <a:srgbClr val="EA5A0D"/>
                </a:solidFill>
              </a:rPr>
              <a:t> 50 % dei costi di </a:t>
            </a:r>
            <a:r>
              <a:rPr lang="de-CH" sz="2000" dirty="0" err="1">
                <a:solidFill>
                  <a:srgbClr val="EA5A0D"/>
                </a:solidFill>
              </a:rPr>
              <a:t>consulenza</a:t>
            </a:r>
            <a:r>
              <a:rPr lang="de-CH" sz="2000" dirty="0">
                <a:solidFill>
                  <a:srgbClr val="EA5A0D"/>
                </a:solidFill>
              </a:rPr>
              <a:t>              max. 2’500 </a:t>
            </a:r>
            <a:r>
              <a:rPr lang="de-CH" sz="2000" dirty="0" err="1">
                <a:solidFill>
                  <a:srgbClr val="EA5A0D"/>
                </a:solidFill>
              </a:rPr>
              <a:t>franchi</a:t>
            </a:r>
            <a:endParaRPr lang="de-CH" sz="2000" dirty="0">
              <a:solidFill>
                <a:srgbClr val="EA5A0D"/>
              </a:solidFill>
            </a:endParaRPr>
          </a:p>
          <a:p>
            <a:pPr marL="774900" lvl="1" indent="-342900">
              <a:lnSpc>
                <a:spcPct val="95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</a:pPr>
            <a:endParaRPr lang="de-CH" sz="2000" dirty="0">
              <a:solidFill>
                <a:srgbClr val="EA5A0D"/>
              </a:solidFill>
            </a:endParaRPr>
          </a:p>
          <a:p>
            <a:pPr marL="774900" lvl="1" indent="-342900">
              <a:lnSpc>
                <a:spcPct val="95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de-CH" sz="2000" dirty="0" err="1">
                <a:solidFill>
                  <a:srgbClr val="EA5A0D"/>
                </a:solidFill>
              </a:rPr>
              <a:t>Decreto</a:t>
            </a:r>
            <a:r>
              <a:rPr lang="de-CH" sz="2000" dirty="0">
                <a:solidFill>
                  <a:srgbClr val="EA5A0D"/>
                </a:solidFill>
              </a:rPr>
              <a:t> </a:t>
            </a:r>
            <a:r>
              <a:rPr lang="de-CH" sz="2000" dirty="0" err="1">
                <a:solidFill>
                  <a:srgbClr val="EA5A0D"/>
                </a:solidFill>
              </a:rPr>
              <a:t>esecutivo</a:t>
            </a:r>
            <a:r>
              <a:rPr lang="de-CH" sz="2000" dirty="0">
                <a:solidFill>
                  <a:srgbClr val="EA5A0D"/>
                </a:solidFill>
              </a:rPr>
              <a:t> </a:t>
            </a:r>
            <a:r>
              <a:rPr lang="de-CH" sz="2000" dirty="0" err="1">
                <a:solidFill>
                  <a:srgbClr val="EA5A0D"/>
                </a:solidFill>
              </a:rPr>
              <a:t>cantonale</a:t>
            </a:r>
            <a:r>
              <a:rPr lang="de-CH" sz="2000" dirty="0">
                <a:solidFill>
                  <a:srgbClr val="EA5A0D"/>
                </a:solidFill>
              </a:rPr>
              <a:t> 2021-2025</a:t>
            </a:r>
          </a:p>
          <a:p>
            <a:pPr marL="432000" lvl="1">
              <a:lnSpc>
                <a:spcPct val="95000"/>
              </a:lnSpc>
              <a:buClr>
                <a:schemeClr val="accent3"/>
              </a:buClr>
            </a:pPr>
            <a:r>
              <a:rPr lang="de-CH" sz="2000" dirty="0">
                <a:solidFill>
                  <a:srgbClr val="EA5A0D"/>
                </a:solidFill>
              </a:rPr>
              <a:t>     </a:t>
            </a:r>
            <a:r>
              <a:rPr lang="de-CH" sz="2000" dirty="0" err="1">
                <a:solidFill>
                  <a:srgbClr val="EA5A0D"/>
                </a:solidFill>
              </a:rPr>
              <a:t>concernente</a:t>
            </a:r>
            <a:r>
              <a:rPr lang="de-CH" sz="2000" dirty="0">
                <a:solidFill>
                  <a:srgbClr val="EA5A0D"/>
                </a:solidFill>
              </a:rPr>
              <a:t> </a:t>
            </a:r>
            <a:r>
              <a:rPr lang="de-CH" sz="2000" dirty="0" err="1">
                <a:solidFill>
                  <a:srgbClr val="EA5A0D"/>
                </a:solidFill>
              </a:rPr>
              <a:t>l’accesso</a:t>
            </a:r>
            <a:r>
              <a:rPr lang="de-CH" sz="2000" dirty="0">
                <a:solidFill>
                  <a:srgbClr val="EA5A0D"/>
                </a:solidFill>
              </a:rPr>
              <a:t> </a:t>
            </a:r>
            <a:r>
              <a:rPr lang="de-CH" sz="2000" dirty="0" err="1">
                <a:solidFill>
                  <a:srgbClr val="EA5A0D"/>
                </a:solidFill>
              </a:rPr>
              <a:t>agli</a:t>
            </a:r>
            <a:r>
              <a:rPr lang="de-CH" sz="2000" dirty="0">
                <a:solidFill>
                  <a:srgbClr val="EA5A0D"/>
                </a:solidFill>
              </a:rPr>
              <a:t> </a:t>
            </a:r>
            <a:r>
              <a:rPr lang="de-CH" sz="2000" dirty="0" err="1">
                <a:solidFill>
                  <a:srgbClr val="EA5A0D"/>
                </a:solidFill>
              </a:rPr>
              <a:t>incentivi</a:t>
            </a:r>
            <a:r>
              <a:rPr lang="de-CH" sz="2000" dirty="0">
                <a:solidFill>
                  <a:srgbClr val="EA5A0D"/>
                </a:solidFill>
              </a:rPr>
              <a:t> in </a:t>
            </a:r>
            <a:r>
              <a:rPr lang="de-CH" sz="2000" dirty="0" err="1">
                <a:solidFill>
                  <a:srgbClr val="EA5A0D"/>
                </a:solidFill>
              </a:rPr>
              <a:t>ambito</a:t>
            </a:r>
            <a:endParaRPr lang="de-CH" sz="2000" dirty="0">
              <a:solidFill>
                <a:srgbClr val="EA5A0D"/>
              </a:solidFill>
            </a:endParaRPr>
          </a:p>
          <a:p>
            <a:pPr marL="432000" lvl="1">
              <a:lnSpc>
                <a:spcPct val="95000"/>
              </a:lnSpc>
              <a:buClr>
                <a:schemeClr val="accent3"/>
              </a:buClr>
            </a:pPr>
            <a:r>
              <a:rPr lang="de-CH" sz="2000" dirty="0">
                <a:solidFill>
                  <a:srgbClr val="EA5A0D"/>
                </a:solidFill>
              </a:rPr>
              <a:t>     </a:t>
            </a:r>
            <a:r>
              <a:rPr lang="de-CH" sz="2000" dirty="0" err="1">
                <a:solidFill>
                  <a:srgbClr val="EA5A0D"/>
                </a:solidFill>
              </a:rPr>
              <a:t>energetico</a:t>
            </a:r>
            <a:r>
              <a:rPr lang="de-CH" sz="2000" dirty="0">
                <a:solidFill>
                  <a:srgbClr val="EA5A0D"/>
                </a:solidFill>
              </a:rPr>
              <a:t>, </a:t>
            </a:r>
            <a:r>
              <a:rPr lang="de-CH" sz="2000" dirty="0" err="1">
                <a:solidFill>
                  <a:srgbClr val="EA5A0D"/>
                </a:solidFill>
              </a:rPr>
              <a:t>ulteriore</a:t>
            </a:r>
            <a:r>
              <a:rPr lang="de-CH" sz="2000" dirty="0">
                <a:solidFill>
                  <a:srgbClr val="EA5A0D"/>
                </a:solidFill>
              </a:rPr>
              <a:t> </a:t>
            </a:r>
            <a:r>
              <a:rPr lang="de-CH" sz="2000" dirty="0" err="1">
                <a:solidFill>
                  <a:srgbClr val="EA5A0D"/>
                </a:solidFill>
              </a:rPr>
              <a:t>sostegno</a:t>
            </a:r>
            <a:r>
              <a:rPr lang="de-CH" sz="2000" dirty="0">
                <a:solidFill>
                  <a:srgbClr val="EA5A0D"/>
                </a:solidFill>
              </a:rPr>
              <a:t> </a:t>
            </a:r>
            <a:r>
              <a:rPr lang="de-CH" sz="2000" dirty="0" err="1">
                <a:solidFill>
                  <a:srgbClr val="EA5A0D"/>
                </a:solidFill>
              </a:rPr>
              <a:t>cumulabile</a:t>
            </a:r>
            <a:endParaRPr lang="de-CH" sz="2000" dirty="0">
              <a:solidFill>
                <a:srgbClr val="EA5A0D"/>
              </a:solidFill>
            </a:endParaRPr>
          </a:p>
          <a:p>
            <a:pPr marL="432000" lvl="1">
              <a:lnSpc>
                <a:spcPct val="95000"/>
              </a:lnSpc>
              <a:buClr>
                <a:schemeClr val="accent3"/>
              </a:buClr>
            </a:pPr>
            <a:r>
              <a:rPr lang="de-CH" sz="2000" dirty="0">
                <a:solidFill>
                  <a:srgbClr val="EA5A0D"/>
                </a:solidFill>
              </a:rPr>
              <a:t>     pari al 50% del </a:t>
            </a:r>
            <a:r>
              <a:rPr lang="de-CH" sz="2000" dirty="0" err="1">
                <a:solidFill>
                  <a:srgbClr val="EA5A0D"/>
                </a:solidFill>
              </a:rPr>
              <a:t>costo</a:t>
            </a:r>
            <a:r>
              <a:rPr lang="de-CH" sz="2000" dirty="0">
                <a:solidFill>
                  <a:srgbClr val="EA5A0D"/>
                </a:solidFill>
              </a:rPr>
              <a:t> </a:t>
            </a:r>
            <a:r>
              <a:rPr lang="de-CH" sz="2000" dirty="0" err="1">
                <a:solidFill>
                  <a:srgbClr val="EA5A0D"/>
                </a:solidFill>
              </a:rPr>
              <a:t>dello</a:t>
            </a:r>
            <a:r>
              <a:rPr lang="de-CH" sz="2000" dirty="0">
                <a:solidFill>
                  <a:srgbClr val="EA5A0D"/>
                </a:solidFill>
              </a:rPr>
              <a:t> </a:t>
            </a:r>
            <a:r>
              <a:rPr lang="de-CH" sz="2000" dirty="0" err="1">
                <a:solidFill>
                  <a:srgbClr val="EA5A0D"/>
                </a:solidFill>
              </a:rPr>
              <a:t>studio</a:t>
            </a:r>
            <a:r>
              <a:rPr lang="de-CH" sz="2000" dirty="0">
                <a:solidFill>
                  <a:srgbClr val="EA5A0D"/>
                </a:solidFill>
              </a:rPr>
              <a:t> </a:t>
            </a:r>
          </a:p>
          <a:p>
            <a:pPr marL="432000" lvl="1">
              <a:lnSpc>
                <a:spcPct val="95000"/>
              </a:lnSpc>
              <a:buClr>
                <a:schemeClr val="accent3"/>
              </a:buClr>
            </a:pPr>
            <a:r>
              <a:rPr lang="de-CH" sz="2000" dirty="0">
                <a:solidFill>
                  <a:srgbClr val="EA5A0D"/>
                </a:solidFill>
              </a:rPr>
              <a:t>     </a:t>
            </a:r>
            <a:r>
              <a:rPr lang="de-CH" sz="1600" dirty="0">
                <a:solidFill>
                  <a:srgbClr val="EA5A0D"/>
                </a:solidFill>
              </a:rPr>
              <a:t>(al netto di </a:t>
            </a:r>
            <a:r>
              <a:rPr lang="de-CH" sz="1600" dirty="0" err="1">
                <a:solidFill>
                  <a:srgbClr val="EA5A0D"/>
                </a:solidFill>
              </a:rPr>
              <a:t>altri</a:t>
            </a:r>
            <a:r>
              <a:rPr lang="de-CH" sz="1600" dirty="0">
                <a:solidFill>
                  <a:srgbClr val="EA5A0D"/>
                </a:solidFill>
              </a:rPr>
              <a:t> </a:t>
            </a:r>
            <a:r>
              <a:rPr lang="de-CH" sz="1600" dirty="0" err="1">
                <a:solidFill>
                  <a:srgbClr val="EA5A0D"/>
                </a:solidFill>
              </a:rPr>
              <a:t>incentivi</a:t>
            </a:r>
            <a:r>
              <a:rPr lang="de-CH" sz="1600" dirty="0">
                <a:solidFill>
                  <a:srgbClr val="EA5A0D"/>
                </a:solidFill>
              </a:rPr>
              <a:t>)</a:t>
            </a:r>
            <a:endParaRPr lang="de-CH" sz="2000" dirty="0">
              <a:solidFill>
                <a:srgbClr val="EA5A0D"/>
              </a:solidFill>
            </a:endParaRPr>
          </a:p>
          <a:p>
            <a:pPr marL="432000" lvl="1">
              <a:lnSpc>
                <a:spcPct val="95000"/>
              </a:lnSpc>
              <a:buClr>
                <a:schemeClr val="accent3"/>
              </a:buClr>
            </a:pPr>
            <a:r>
              <a:rPr lang="de-CH" sz="2000" dirty="0">
                <a:solidFill>
                  <a:srgbClr val="EA5A0D"/>
                </a:solidFill>
              </a:rPr>
              <a:t>     min.  2’000 max. 10’000 </a:t>
            </a:r>
            <a:r>
              <a:rPr lang="de-CH" sz="2000" dirty="0" err="1">
                <a:solidFill>
                  <a:srgbClr val="EA5A0D"/>
                </a:solidFill>
              </a:rPr>
              <a:t>franchi</a:t>
            </a:r>
            <a:endParaRPr lang="de-CH" sz="2000" dirty="0">
              <a:solidFill>
                <a:srgbClr val="EA5A0D"/>
              </a:solidFill>
            </a:endParaRPr>
          </a:p>
          <a:p>
            <a:pPr marL="288000" lvl="1" indent="-288000">
              <a:lnSpc>
                <a:spcPct val="95000"/>
              </a:lnSpc>
              <a:buClr>
                <a:schemeClr val="accent3"/>
              </a:buClr>
              <a:buFont typeface="Arial" panose="020B0604020202020204" pitchFamily="34" charset="0"/>
              <a:buChar char="–"/>
            </a:pPr>
            <a:endParaRPr lang="de-CH" sz="2000" dirty="0"/>
          </a:p>
        </p:txBody>
      </p:sp>
      <p:pic>
        <p:nvPicPr>
          <p:cNvPr id="45" name="Inhaltsplatzhalter 15" descr="Ein Bild, das Person, Zeichnung, Büroausstattung, Im Haus enthält.&#10;&#10;Automatisch generierte Beschreibung">
            <a:extLst>
              <a:ext uri="{FF2B5EF4-FFF2-40B4-BE49-F238E27FC236}">
                <a16:creationId xmlns:a16="http://schemas.microsoft.com/office/drawing/2014/main" id="{F4CCB668-6BD2-D1DB-5FDE-141708DA39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0"/>
          <a:stretch/>
        </p:blipFill>
        <p:spPr>
          <a:xfrm>
            <a:off x="498984" y="1588973"/>
            <a:ext cx="3833306" cy="4584165"/>
          </a:xfrm>
          <a:prstGeom prst="rect">
            <a:avLst/>
          </a:prstGeo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D1B84243-A389-6B4C-C067-3F0182EB6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r>
              <a:rPr lang="de-CH" dirty="0" err="1"/>
              <a:t>Ottobre</a:t>
            </a:r>
            <a:r>
              <a:rPr lang="de-CH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2911961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0" y="440669"/>
            <a:ext cx="11160682" cy="792087"/>
          </a:xfrm>
        </p:spPr>
        <p:txBody>
          <a:bodyPr/>
          <a:lstStyle/>
          <a:p>
            <a:r>
              <a:rPr lang="de-CH" noProof="0" dirty="0">
                <a:solidFill>
                  <a:schemeClr val="bg1"/>
                </a:solidFill>
              </a:rPr>
              <a:t>3. </a:t>
            </a:r>
            <a:r>
              <a:rPr lang="de-CH" noProof="0" dirty="0" err="1">
                <a:solidFill>
                  <a:schemeClr val="bg1"/>
                </a:solidFill>
              </a:rPr>
              <a:t>Attuazione</a:t>
            </a:r>
            <a:r>
              <a:rPr lang="de-CH" noProof="0" dirty="0">
                <a:solidFill>
                  <a:schemeClr val="bg1"/>
                </a:solidFill>
              </a:rPr>
              <a:t> delle misure di risparmio energetico</a:t>
            </a:r>
            <a:br>
              <a:rPr lang="de-CH" noProof="0" dirty="0">
                <a:solidFill>
                  <a:schemeClr val="bg1"/>
                </a:solidFill>
              </a:rPr>
            </a:br>
            <a:endParaRPr lang="de-CH" noProof="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12</a:t>
            </a:fld>
            <a:endParaRPr lang="de-CH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FB700BC-84C0-5220-C867-92D57EBCEA9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C4F649B1-A53A-4EF7-FA4F-2982A57AF4C5}"/>
              </a:ext>
            </a:extLst>
          </p:cNvPr>
          <p:cNvSpPr txBox="1">
            <a:spLocks/>
          </p:cNvSpPr>
          <p:nvPr/>
        </p:nvSpPr>
        <p:spPr>
          <a:xfrm>
            <a:off x="4907868" y="1559509"/>
            <a:ext cx="6768194" cy="461374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8000" lvl="1" indent="-288000">
              <a:lnSpc>
                <a:spcPct val="95000"/>
              </a:lnSpc>
              <a:buClr>
                <a:schemeClr val="accent3"/>
              </a:buClr>
              <a:buFont typeface="Arial" panose="020B0604020202020204" pitchFamily="34" charset="0"/>
              <a:buChar char="–"/>
            </a:pPr>
            <a:endParaRPr lang="de-CH" sz="2400" dirty="0"/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 err="1"/>
              <a:t>Accompagnamento</a:t>
            </a:r>
            <a:r>
              <a:rPr lang="de-CH" sz="2000" dirty="0"/>
              <a:t> </a:t>
            </a:r>
            <a:r>
              <a:rPr lang="de-CH" sz="2000" dirty="0" err="1"/>
              <a:t>all'attuazione</a:t>
            </a:r>
            <a:r>
              <a:rPr lang="de-CH" sz="2000" dirty="0"/>
              <a:t> delle </a:t>
            </a:r>
            <a:r>
              <a:rPr lang="de-CH" sz="2000" dirty="0" err="1"/>
              <a:t>singole</a:t>
            </a:r>
            <a:r>
              <a:rPr lang="de-CH" sz="2000" dirty="0"/>
              <a:t> </a:t>
            </a:r>
            <a:r>
              <a:rPr lang="de-CH" sz="2000" dirty="0" err="1"/>
              <a:t>misure</a:t>
            </a:r>
            <a:endParaRPr lang="de-CH" sz="2000" dirty="0"/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Assistenza in caso di </a:t>
            </a:r>
            <a:r>
              <a:rPr lang="de-CH" sz="2000" dirty="0" err="1"/>
              <a:t>richieste</a:t>
            </a:r>
            <a:r>
              <a:rPr lang="de-CH" sz="2000" dirty="0"/>
              <a:t> </a:t>
            </a:r>
            <a:r>
              <a:rPr lang="de-CH" sz="2000" dirty="0" err="1"/>
              <a:t>preventivi</a:t>
            </a:r>
            <a:r>
              <a:rPr lang="de-CH" sz="2000" dirty="0"/>
              <a:t>, </a:t>
            </a:r>
            <a:r>
              <a:rPr lang="de-CH" sz="2000" dirty="0" err="1"/>
              <a:t>identificazione</a:t>
            </a:r>
            <a:r>
              <a:rPr lang="de-CH" sz="2000" dirty="0"/>
              <a:t> di </a:t>
            </a:r>
            <a:r>
              <a:rPr lang="de-CH" sz="2000" dirty="0" err="1"/>
              <a:t>convenienti</a:t>
            </a:r>
            <a:r>
              <a:rPr lang="de-CH" sz="2000" dirty="0"/>
              <a:t> </a:t>
            </a:r>
            <a:r>
              <a:rPr lang="de-CH" sz="2000" dirty="0" err="1"/>
              <a:t>incentivi</a:t>
            </a:r>
            <a:r>
              <a:rPr lang="de-CH" sz="2000" dirty="0"/>
              <a:t> per </a:t>
            </a:r>
            <a:r>
              <a:rPr lang="de-CH" sz="2000" dirty="0" err="1"/>
              <a:t>ciascuna</a:t>
            </a:r>
            <a:r>
              <a:rPr lang="de-CH" sz="2000" dirty="0"/>
              <a:t> </a:t>
            </a:r>
            <a:r>
              <a:rPr lang="de-CH" sz="2000" dirty="0" err="1"/>
              <a:t>misura</a:t>
            </a:r>
            <a:r>
              <a:rPr lang="de-CH" sz="2000" dirty="0"/>
              <a:t>, ottimizzazione </a:t>
            </a:r>
            <a:r>
              <a:rPr lang="de-CH" sz="2000" dirty="0" err="1"/>
              <a:t>operativa</a:t>
            </a:r>
            <a:r>
              <a:rPr lang="de-CH" sz="2000" dirty="0"/>
              <a:t> </a:t>
            </a:r>
            <a:r>
              <a:rPr lang="de-CH" sz="2000" dirty="0" err="1"/>
              <a:t>aziendale</a:t>
            </a:r>
            <a:r>
              <a:rPr lang="de-CH" sz="2000" dirty="0"/>
              <a:t>, </a:t>
            </a:r>
            <a:r>
              <a:rPr lang="de-CH" sz="2000" dirty="0" err="1"/>
              <a:t>rappresentanza</a:t>
            </a:r>
            <a:r>
              <a:rPr lang="de-CH" sz="2000" dirty="0"/>
              <a:t> del </a:t>
            </a:r>
            <a:r>
              <a:rPr lang="de-CH" sz="2000" dirty="0" err="1"/>
              <a:t>committente</a:t>
            </a:r>
            <a:endParaRPr lang="de-CH" sz="2000" dirty="0"/>
          </a:p>
          <a:p>
            <a:pPr marL="0" lvl="1">
              <a:lnSpc>
                <a:spcPct val="95000"/>
              </a:lnSpc>
              <a:buClr>
                <a:schemeClr val="accent3"/>
              </a:buClr>
            </a:pPr>
            <a:endParaRPr lang="de-CH" sz="2000" dirty="0"/>
          </a:p>
          <a:p>
            <a:pPr marL="0" lvl="1">
              <a:lnSpc>
                <a:spcPct val="95000"/>
              </a:lnSpc>
              <a:buClr>
                <a:schemeClr val="accent3"/>
              </a:buClr>
            </a:pPr>
            <a:endParaRPr lang="de-CH" sz="2000" dirty="0"/>
          </a:p>
          <a:p>
            <a:pPr marL="774900" lvl="1" indent="-342900">
              <a:lnSpc>
                <a:spcPct val="95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de-CH" sz="2000" dirty="0">
                <a:solidFill>
                  <a:srgbClr val="EA5A0D"/>
                </a:solidFill>
              </a:rPr>
              <a:t>PEIK </a:t>
            </a:r>
            <a:r>
              <a:rPr lang="de-CH" sz="2000" dirty="0" err="1">
                <a:solidFill>
                  <a:srgbClr val="EA5A0D"/>
                </a:solidFill>
              </a:rPr>
              <a:t>copre</a:t>
            </a:r>
            <a:r>
              <a:rPr lang="de-CH" sz="2000" dirty="0">
                <a:solidFill>
                  <a:srgbClr val="EA5A0D"/>
                </a:solidFill>
              </a:rPr>
              <a:t> </a:t>
            </a:r>
            <a:r>
              <a:rPr lang="de-CH" sz="2000" dirty="0" err="1">
                <a:solidFill>
                  <a:srgbClr val="EA5A0D"/>
                </a:solidFill>
              </a:rPr>
              <a:t>il</a:t>
            </a:r>
            <a:r>
              <a:rPr lang="de-CH" sz="2000" dirty="0">
                <a:solidFill>
                  <a:srgbClr val="EA5A0D"/>
                </a:solidFill>
              </a:rPr>
              <a:t> 50% dei </a:t>
            </a:r>
            <a:r>
              <a:rPr lang="de-CH" sz="2000" dirty="0" err="1">
                <a:solidFill>
                  <a:srgbClr val="EA5A0D"/>
                </a:solidFill>
              </a:rPr>
              <a:t>costi</a:t>
            </a:r>
            <a:r>
              <a:rPr lang="de-CH" sz="2000" dirty="0">
                <a:solidFill>
                  <a:srgbClr val="EA5A0D"/>
                </a:solidFill>
              </a:rPr>
              <a:t> di </a:t>
            </a:r>
            <a:r>
              <a:rPr lang="de-CH" sz="2000" dirty="0" err="1">
                <a:solidFill>
                  <a:srgbClr val="EA5A0D"/>
                </a:solidFill>
              </a:rPr>
              <a:t>accompagnamento</a:t>
            </a:r>
            <a:r>
              <a:rPr lang="de-CH" sz="2000" dirty="0">
                <a:solidFill>
                  <a:srgbClr val="EA5A0D"/>
                </a:solidFill>
              </a:rPr>
              <a:t> </a:t>
            </a:r>
            <a:r>
              <a:rPr lang="de-CH" sz="2000" dirty="0" err="1">
                <a:solidFill>
                  <a:srgbClr val="EA5A0D"/>
                </a:solidFill>
              </a:rPr>
              <a:t>all'implementazione</a:t>
            </a:r>
            <a:r>
              <a:rPr lang="de-CH" sz="2000" dirty="0">
                <a:solidFill>
                  <a:srgbClr val="EA5A0D"/>
                </a:solidFill>
              </a:rPr>
              <a:t> delle </a:t>
            </a:r>
            <a:r>
              <a:rPr lang="de-CH" sz="2000" dirty="0" err="1">
                <a:solidFill>
                  <a:srgbClr val="EA5A0D"/>
                </a:solidFill>
              </a:rPr>
              <a:t>misure</a:t>
            </a:r>
            <a:r>
              <a:rPr lang="de-CH" sz="2000" dirty="0">
                <a:solidFill>
                  <a:srgbClr val="EA5A0D"/>
                </a:solidFill>
              </a:rPr>
              <a:t>, </a:t>
            </a:r>
            <a:r>
              <a:rPr lang="de-CH" sz="2000" dirty="0" err="1">
                <a:solidFill>
                  <a:srgbClr val="EA5A0D"/>
                </a:solidFill>
              </a:rPr>
              <a:t>comprese</a:t>
            </a:r>
            <a:r>
              <a:rPr lang="de-CH" sz="2000" dirty="0">
                <a:solidFill>
                  <a:srgbClr val="EA5A0D"/>
                </a:solidFill>
              </a:rPr>
              <a:t> quelle </a:t>
            </a:r>
            <a:r>
              <a:rPr lang="de-CH" sz="2000" dirty="0" err="1">
                <a:solidFill>
                  <a:srgbClr val="EA5A0D"/>
                </a:solidFill>
              </a:rPr>
              <a:t>semplici</a:t>
            </a:r>
            <a:r>
              <a:rPr lang="de-CH" sz="2000" dirty="0">
                <a:solidFill>
                  <a:srgbClr val="EA5A0D"/>
                </a:solidFill>
              </a:rPr>
              <a:t> </a:t>
            </a:r>
            <a:r>
              <a:rPr lang="de-CH" sz="2000" dirty="0" err="1">
                <a:solidFill>
                  <a:srgbClr val="EA5A0D"/>
                </a:solidFill>
              </a:rPr>
              <a:t>rapidamente</a:t>
            </a:r>
            <a:r>
              <a:rPr lang="de-CH" sz="2000" dirty="0">
                <a:solidFill>
                  <a:srgbClr val="EA5A0D"/>
                </a:solidFill>
              </a:rPr>
              <a:t> </a:t>
            </a:r>
            <a:r>
              <a:rPr lang="de-CH" sz="2000" dirty="0" err="1">
                <a:solidFill>
                  <a:srgbClr val="EA5A0D"/>
                </a:solidFill>
              </a:rPr>
              <a:t>implementabili</a:t>
            </a:r>
            <a:endParaRPr lang="de-CH" sz="2000" dirty="0">
              <a:solidFill>
                <a:srgbClr val="EA5A0D"/>
              </a:solidFill>
            </a:endParaRPr>
          </a:p>
          <a:p>
            <a:pPr marL="432000" lvl="1">
              <a:lnSpc>
                <a:spcPct val="95000"/>
              </a:lnSpc>
              <a:buClr>
                <a:schemeClr val="accent3"/>
              </a:buClr>
            </a:pPr>
            <a:r>
              <a:rPr lang="de-CH" sz="2000" dirty="0">
                <a:solidFill>
                  <a:srgbClr val="EA5A0D"/>
                </a:solidFill>
              </a:rPr>
              <a:t>     (max. 13’000 </a:t>
            </a:r>
            <a:r>
              <a:rPr lang="de-CH" sz="2000" dirty="0" err="1">
                <a:solidFill>
                  <a:srgbClr val="EA5A0D"/>
                </a:solidFill>
              </a:rPr>
              <a:t>franchi</a:t>
            </a:r>
            <a:r>
              <a:rPr lang="de-CH" sz="2000" dirty="0">
                <a:solidFill>
                  <a:srgbClr val="EA5A0D"/>
                </a:solidFill>
              </a:rPr>
              <a:t> / </a:t>
            </a:r>
            <a:r>
              <a:rPr lang="de-CH" sz="2000" dirty="0" err="1">
                <a:solidFill>
                  <a:srgbClr val="EA5A0D"/>
                </a:solidFill>
              </a:rPr>
              <a:t>rapporto</a:t>
            </a:r>
            <a:r>
              <a:rPr lang="de-CH" sz="2000" dirty="0">
                <a:solidFill>
                  <a:srgbClr val="EA5A0D"/>
                </a:solidFill>
              </a:rPr>
              <a:t> </a:t>
            </a:r>
            <a:r>
              <a:rPr lang="de-CH" sz="2000" dirty="0" err="1">
                <a:solidFill>
                  <a:srgbClr val="EA5A0D"/>
                </a:solidFill>
              </a:rPr>
              <a:t>analitico</a:t>
            </a:r>
            <a:r>
              <a:rPr lang="de-CH" sz="2000" dirty="0">
                <a:solidFill>
                  <a:srgbClr val="EA5A0D"/>
                </a:solidFill>
              </a:rPr>
              <a:t> PEIK)</a:t>
            </a:r>
          </a:p>
          <a:p>
            <a:pPr marL="288000" lvl="1" indent="-288000">
              <a:lnSpc>
                <a:spcPct val="95000"/>
              </a:lnSpc>
              <a:buClr>
                <a:schemeClr val="accent3"/>
              </a:buClr>
              <a:buFont typeface="Arial" panose="020B0604020202020204" pitchFamily="34" charset="0"/>
              <a:buChar char="–"/>
            </a:pPr>
            <a:endParaRPr lang="de-CH" sz="2400" dirty="0"/>
          </a:p>
        </p:txBody>
      </p:sp>
      <p:pic>
        <p:nvPicPr>
          <p:cNvPr id="16" name="Inhaltsplatzhalter 33" descr="Ein Bild, das Kleidung, Person, Himmel, draußen enthält.&#10;&#10;Automatisch generierte Beschreibung">
            <a:extLst>
              <a:ext uri="{FF2B5EF4-FFF2-40B4-BE49-F238E27FC236}">
                <a16:creationId xmlns:a16="http://schemas.microsoft.com/office/drawing/2014/main" id="{6ECCB907-EB0A-C105-5CC5-8E9DBCCB9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431" y="1589085"/>
            <a:ext cx="3810858" cy="4584165"/>
          </a:xfrm>
          <a:prstGeom prst="rect">
            <a:avLst/>
          </a:prstGeo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6DA58AB5-3F90-0FE0-B31F-493558A4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r>
              <a:rPr lang="de-CH" dirty="0" err="1"/>
              <a:t>Ottobre</a:t>
            </a:r>
            <a:r>
              <a:rPr lang="de-CH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409229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0D31C-2C73-4891-924B-D3B8CBDBB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41" y="2546902"/>
            <a:ext cx="11160126" cy="2304255"/>
          </a:xfrm>
        </p:spPr>
        <p:txBody>
          <a:bodyPr/>
          <a:lstStyle/>
          <a:p>
            <a:r>
              <a:rPr lang="de-CH" sz="6000" noProof="0" dirty="0"/>
              <a:t>L'effetto PEIK: un esempio concreto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B952E-189A-4DF4-AAC7-6C0A8A26B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noProof="0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7238F8-517D-4996-8D98-98739116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13</a:t>
            </a:fld>
            <a:endParaRPr lang="de-CH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935E607-E181-6EEC-6E9F-6477C1DF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r>
              <a:rPr lang="de-CH" dirty="0" err="1"/>
              <a:t>Ottobre</a:t>
            </a:r>
            <a:r>
              <a:rPr lang="de-CH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4220849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L'effetto PEIK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14</a:t>
            </a:fld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BB038-ED1F-4F80-A77D-FB609B5E0DD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07868" y="1563272"/>
            <a:ext cx="6768195" cy="4613690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Una tipica PMI svizzera: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CH" sz="2000" dirty="0">
                <a:solidFill>
                  <a:schemeClr val="tx1"/>
                </a:solidFill>
              </a:rPr>
              <a:t>Azienda di </a:t>
            </a:r>
            <a:r>
              <a:rPr lang="de-CH" sz="2000" dirty="0" err="1">
                <a:solidFill>
                  <a:schemeClr val="tx1"/>
                </a:solidFill>
              </a:rPr>
              <a:t>lavorazione</a:t>
            </a:r>
            <a:r>
              <a:rPr lang="de-CH" sz="2000" dirty="0">
                <a:solidFill>
                  <a:schemeClr val="tx1"/>
                </a:solidFill>
              </a:rPr>
              <a:t> metalli (fresatura, tornitura, rettifica, erosione e incisione laser)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CH" sz="2000" dirty="0">
                <a:solidFill>
                  <a:schemeClr val="tx1"/>
                </a:solidFill>
              </a:rPr>
              <a:t>20 dipendenti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CH" sz="2000" dirty="0" err="1">
                <a:solidFill>
                  <a:schemeClr val="tx1"/>
                </a:solidFill>
              </a:rPr>
              <a:t>Tre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siti</a:t>
            </a:r>
            <a:r>
              <a:rPr lang="de-CH" sz="2000" dirty="0">
                <a:solidFill>
                  <a:schemeClr val="tx1"/>
                </a:solidFill>
              </a:rPr>
              <a:t> di produzione in costruzione leggera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CH" sz="2000" dirty="0" err="1">
                <a:solidFill>
                  <a:schemeClr val="tx1"/>
                </a:solidFill>
              </a:rPr>
              <a:t>Capannoni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con</a:t>
            </a:r>
            <a:r>
              <a:rPr lang="de-CH" sz="2000" dirty="0">
                <a:solidFill>
                  <a:schemeClr val="tx1"/>
                </a:solidFill>
              </a:rPr>
              <a:t> pannelli sandwich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CH" sz="2000" dirty="0">
                <a:solidFill>
                  <a:schemeClr val="tx1"/>
                </a:solidFill>
              </a:rPr>
              <a:t>Circa 1400 m</a:t>
            </a:r>
            <a:r>
              <a:rPr lang="de-CH" sz="2000" baseline="30000" dirty="0">
                <a:solidFill>
                  <a:schemeClr val="tx1"/>
                </a:solidFill>
              </a:rPr>
              <a:t>2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superficie</a:t>
            </a:r>
            <a:r>
              <a:rPr lang="de-CH" sz="2000" dirty="0">
                <a:solidFill>
                  <a:schemeClr val="tx1"/>
                </a:solidFill>
              </a:rPr>
              <a:t> totale </a:t>
            </a:r>
            <a:r>
              <a:rPr lang="de-CH" sz="2000" dirty="0" err="1">
                <a:solidFill>
                  <a:schemeClr val="tx1"/>
                </a:solidFill>
              </a:rPr>
              <a:t>utile</a:t>
            </a:r>
            <a:endParaRPr lang="de-CH" sz="2000" noProof="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de-CH" sz="2000" dirty="0">
                <a:solidFill>
                  <a:schemeClr val="tx1"/>
                </a:solidFill>
              </a:rPr>
              <a:t>Costi energetici di circa 90 000 franchi all'anno per 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sz="2000" dirty="0">
                <a:solidFill>
                  <a:schemeClr val="tx1"/>
                </a:solidFill>
              </a:rPr>
              <a:t>588 000 kWh (elettricità e gas naturale, dati del 2018)</a:t>
            </a:r>
          </a:p>
          <a:p>
            <a:pPr marL="0" lvl="1" indent="0">
              <a:buNone/>
            </a:pPr>
            <a:endParaRPr lang="de-CH" sz="2000" noProof="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de-CH" sz="2000" dirty="0">
              <a:solidFill>
                <a:schemeClr val="tx1"/>
              </a:solidFill>
            </a:endParaRPr>
          </a:p>
          <a:p>
            <a:pPr lvl="1"/>
            <a:endParaRPr lang="de-CH" sz="2000" noProof="0" dirty="0">
              <a:solidFill>
                <a:schemeClr val="tx1"/>
              </a:solidFill>
            </a:endParaRPr>
          </a:p>
          <a:p>
            <a:pPr lvl="1"/>
            <a:endParaRPr lang="de-CH" sz="2000" noProof="0" dirty="0">
              <a:solidFill>
                <a:schemeClr val="tx1"/>
              </a:solidFill>
            </a:endParaRPr>
          </a:p>
        </p:txBody>
      </p:sp>
      <p:pic>
        <p:nvPicPr>
          <p:cNvPr id="8" name="Inhaltsplatzhalter 7" descr="Ein Bild, das Person, Kleidung, Im Haus, Tastatur enthält.&#10;&#10;Automatisch generierte Beschreibung">
            <a:extLst>
              <a:ext uri="{FF2B5EF4-FFF2-40B4-BE49-F238E27FC236}">
                <a16:creationId xmlns:a16="http://schemas.microsoft.com/office/drawing/2014/main" id="{0CD8ACD3-8E3C-9758-4B48-2089E85B79FD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24"/>
          <a:stretch/>
        </p:blipFill>
        <p:spPr>
          <a:xfrm>
            <a:off x="515938" y="1563272"/>
            <a:ext cx="3815792" cy="4584166"/>
          </a:xfr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A8498E6-FF6E-5A2C-30D2-5D6408741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r>
              <a:rPr lang="de-CH" dirty="0" err="1"/>
              <a:t>Ottobre</a:t>
            </a:r>
            <a:r>
              <a:rPr lang="de-CH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3877184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L'effetto PEIK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15</a:t>
            </a:fld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473E7475-D598-6DBF-7BD5-7CEFE76D4E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16834" y="1412776"/>
            <a:ext cx="6768195" cy="4584167"/>
          </a:xfrm>
        </p:spPr>
        <p:txBody>
          <a:bodyPr/>
          <a:lstStyle/>
          <a:p>
            <a:r>
              <a:rPr lang="de-CH" noProof="0" dirty="0" err="1">
                <a:solidFill>
                  <a:schemeClr val="tx1"/>
                </a:solidFill>
              </a:rPr>
              <a:t>Analisi</a:t>
            </a:r>
            <a:r>
              <a:rPr lang="de-CH" noProof="0" dirty="0">
                <a:solidFill>
                  <a:schemeClr val="tx1"/>
                </a:solidFill>
              </a:rPr>
              <a:t> </a:t>
            </a:r>
            <a:r>
              <a:rPr lang="de-CH" noProof="0" dirty="0" err="1">
                <a:solidFill>
                  <a:schemeClr val="tx1"/>
                </a:solidFill>
              </a:rPr>
              <a:t>dei</a:t>
            </a:r>
            <a:r>
              <a:rPr lang="de-CH" noProof="0" dirty="0">
                <a:solidFill>
                  <a:schemeClr val="tx1"/>
                </a:solidFill>
              </a:rPr>
              <a:t> consumi e </a:t>
            </a:r>
            <a:r>
              <a:rPr lang="de-CH" noProof="0" dirty="0" err="1">
                <a:solidFill>
                  <a:schemeClr val="tx1"/>
                </a:solidFill>
              </a:rPr>
              <a:t>ri</a:t>
            </a:r>
            <a:r>
              <a:rPr lang="de-CH" dirty="0" err="1">
                <a:solidFill>
                  <a:schemeClr val="tx1"/>
                </a:solidFill>
              </a:rPr>
              <a:t>cerca</a:t>
            </a:r>
            <a:r>
              <a:rPr lang="de-CH" dirty="0">
                <a:solidFill>
                  <a:schemeClr val="tx1"/>
                </a:solidFill>
              </a:rPr>
              <a:t> di potenziale evidente o </a:t>
            </a:r>
            <a:r>
              <a:rPr lang="de-CH" dirty="0" err="1">
                <a:solidFill>
                  <a:schemeClr val="tx1"/>
                </a:solidFill>
              </a:rPr>
              <a:t>nascosto</a:t>
            </a:r>
            <a:r>
              <a:rPr lang="de-CH" dirty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105000"/>
              </a:lnSpc>
            </a:pPr>
            <a:r>
              <a:rPr lang="de-CH" dirty="0">
                <a:solidFill>
                  <a:schemeClr val="tx1"/>
                </a:solidFill>
              </a:rPr>
              <a:t>per </a:t>
            </a:r>
            <a:r>
              <a:rPr lang="de-CH" dirty="0" err="1">
                <a:solidFill>
                  <a:schemeClr val="tx1"/>
                </a:solidFill>
              </a:rPr>
              <a:t>il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risparmio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energetico</a:t>
            </a:r>
            <a:endParaRPr lang="de-CH" dirty="0">
              <a:solidFill>
                <a:schemeClr val="tx1"/>
              </a:solidFill>
            </a:endParaRPr>
          </a:p>
          <a:p>
            <a:pPr lvl="1">
              <a:lnSpc>
                <a:spcPct val="105000"/>
              </a:lnSpc>
            </a:pPr>
            <a:r>
              <a:rPr lang="de-CH" dirty="0">
                <a:solidFill>
                  <a:schemeClr val="tx1"/>
                </a:solidFill>
              </a:rPr>
              <a:t>per la produzione di energia propria</a:t>
            </a:r>
          </a:p>
          <a:p>
            <a:pPr lvl="1">
              <a:lnSpc>
                <a:spcPct val="105000"/>
              </a:lnSpc>
            </a:pPr>
            <a:r>
              <a:rPr lang="de-CH" dirty="0">
                <a:solidFill>
                  <a:schemeClr val="tx1"/>
                </a:solidFill>
              </a:rPr>
              <a:t>per un sistema energetico ottimizzato 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della </a:t>
            </a:r>
            <a:r>
              <a:rPr lang="de-CH" dirty="0" err="1">
                <a:solidFill>
                  <a:schemeClr val="tx1"/>
                </a:solidFill>
              </a:rPr>
              <a:t>complessiva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operatività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aziendale</a:t>
            </a:r>
            <a:endParaRPr lang="de-CH" dirty="0">
              <a:solidFill>
                <a:schemeClr val="tx1"/>
              </a:solidFill>
            </a:endParaRPr>
          </a:p>
          <a:p>
            <a:pPr marL="0" lvl="1" indent="0">
              <a:lnSpc>
                <a:spcPct val="105000"/>
              </a:lnSpc>
              <a:buNone/>
            </a:pPr>
            <a:r>
              <a:rPr lang="de-CH" dirty="0" err="1">
                <a:solidFill>
                  <a:schemeClr val="tx1"/>
                </a:solidFill>
              </a:rPr>
              <a:t>L'attenzione</a:t>
            </a:r>
            <a:r>
              <a:rPr lang="de-CH" dirty="0">
                <a:solidFill>
                  <a:schemeClr val="tx1"/>
                </a:solidFill>
              </a:rPr>
              <a:t> è </a:t>
            </a:r>
            <a:r>
              <a:rPr lang="de-CH" dirty="0" err="1">
                <a:solidFill>
                  <a:schemeClr val="tx1"/>
                </a:solidFill>
              </a:rPr>
              <a:t>rivolta</a:t>
            </a:r>
            <a:r>
              <a:rPr lang="de-CH" dirty="0">
                <a:solidFill>
                  <a:schemeClr val="tx1"/>
                </a:solidFill>
              </a:rPr>
              <a:t> a tutti i </a:t>
            </a:r>
            <a:r>
              <a:rPr lang="de-CH" dirty="0" err="1">
                <a:solidFill>
                  <a:schemeClr val="tx1"/>
                </a:solidFill>
              </a:rPr>
              <a:t>consumi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energetici</a:t>
            </a:r>
            <a:r>
              <a:rPr lang="de-CH" dirty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105000"/>
              </a:lnSpc>
            </a:pPr>
            <a:r>
              <a:rPr lang="de-CH" dirty="0" err="1">
                <a:solidFill>
                  <a:schemeClr val="tx1"/>
                </a:solidFill>
              </a:rPr>
              <a:t>elettricità</a:t>
            </a:r>
            <a:endParaRPr lang="de-CH" dirty="0">
              <a:solidFill>
                <a:schemeClr val="tx1"/>
              </a:solidFill>
            </a:endParaRPr>
          </a:p>
          <a:p>
            <a:pPr lvl="1">
              <a:lnSpc>
                <a:spcPct val="105000"/>
              </a:lnSpc>
            </a:pPr>
            <a:r>
              <a:rPr lang="de-CH" dirty="0" err="1">
                <a:solidFill>
                  <a:schemeClr val="tx1"/>
                </a:solidFill>
              </a:rPr>
              <a:t>calore</a:t>
            </a:r>
            <a:endParaRPr lang="de-CH" dirty="0">
              <a:solidFill>
                <a:schemeClr val="tx1"/>
              </a:solidFill>
            </a:endParaRPr>
          </a:p>
          <a:p>
            <a:pPr lvl="1">
              <a:lnSpc>
                <a:spcPct val="105000"/>
              </a:lnSpc>
            </a:pPr>
            <a:r>
              <a:rPr lang="de-CH" dirty="0" err="1">
                <a:solidFill>
                  <a:schemeClr val="tx1"/>
                </a:solidFill>
              </a:rPr>
              <a:t>combustibili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fossili</a:t>
            </a:r>
            <a:endParaRPr lang="de-CH" dirty="0">
              <a:solidFill>
                <a:schemeClr val="tx1"/>
              </a:solidFill>
            </a:endParaRPr>
          </a:p>
          <a:p>
            <a:pPr lvl="1">
              <a:lnSpc>
                <a:spcPct val="105000"/>
              </a:lnSpc>
            </a:pPr>
            <a:r>
              <a:rPr lang="de-CH" dirty="0" err="1">
                <a:solidFill>
                  <a:schemeClr val="tx1"/>
                </a:solidFill>
              </a:rPr>
              <a:t>carburante</a:t>
            </a:r>
            <a:r>
              <a:rPr lang="de-CH" dirty="0">
                <a:solidFill>
                  <a:schemeClr val="tx1"/>
                </a:solidFill>
              </a:rPr>
              <a:t> da </a:t>
            </a:r>
            <a:r>
              <a:rPr lang="de-CH" dirty="0" err="1">
                <a:solidFill>
                  <a:schemeClr val="tx1"/>
                </a:solidFill>
              </a:rPr>
              <a:t>trazione</a:t>
            </a:r>
            <a:r>
              <a:rPr lang="de-CH" dirty="0">
                <a:solidFill>
                  <a:schemeClr val="tx1"/>
                </a:solidFill>
              </a:rPr>
              <a:t> (</a:t>
            </a:r>
            <a:r>
              <a:rPr lang="de-CH" dirty="0" err="1">
                <a:solidFill>
                  <a:schemeClr val="tx1"/>
                </a:solidFill>
              </a:rPr>
              <a:t>mobilità</a:t>
            </a:r>
            <a:r>
              <a:rPr lang="de-CH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30" name="Inhaltsplatzhalter 29">
            <a:extLst>
              <a:ext uri="{FF2B5EF4-FFF2-40B4-BE49-F238E27FC236}">
                <a16:creationId xmlns:a16="http://schemas.microsoft.com/office/drawing/2014/main" id="{5BA94351-0527-442F-404B-0E733C1F090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1" name="Inhaltsplatzhalter 6" descr="Ein Bild, das Person, Kleidung, Im Haus, Computer enthält.&#10;&#10;Automatisch generierte Beschreibung">
            <a:extLst>
              <a:ext uri="{FF2B5EF4-FFF2-40B4-BE49-F238E27FC236}">
                <a16:creationId xmlns:a16="http://schemas.microsoft.com/office/drawing/2014/main" id="{C5FF4A55-EB1E-725D-B13C-3BA265D29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7" y="1592796"/>
            <a:ext cx="3816352" cy="4584166"/>
          </a:xfrm>
          <a:prstGeom prst="rect">
            <a:avLst/>
          </a:prstGeo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C4FE58AE-0107-B05F-0835-DAA24098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r>
              <a:rPr lang="de-CH" dirty="0" err="1"/>
              <a:t>Ottobre</a:t>
            </a:r>
            <a:r>
              <a:rPr lang="de-CH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3525147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L'effetto PEIK 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16</a:t>
            </a:fld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473E7475-D598-6DBF-7BD5-7CEFE76D4E0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dirty="0" err="1">
                <a:solidFill>
                  <a:schemeClr val="tx1"/>
                </a:solidFill>
              </a:rPr>
              <a:t>L'analisi</a:t>
            </a:r>
            <a:r>
              <a:rPr lang="de-CH" dirty="0">
                <a:solidFill>
                  <a:schemeClr val="tx1"/>
                </a:solidFill>
              </a:rPr>
              <a:t> é </a:t>
            </a:r>
            <a:r>
              <a:rPr lang="de-CH" dirty="0" err="1">
                <a:solidFill>
                  <a:schemeClr val="tx1"/>
                </a:solidFill>
              </a:rPr>
              <a:t>concentrata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su</a:t>
            </a:r>
            <a:r>
              <a:rPr lang="de-CH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de-CH" dirty="0" err="1">
                <a:solidFill>
                  <a:schemeClr val="tx1"/>
                </a:solidFill>
              </a:rPr>
              <a:t>Ventilazione</a:t>
            </a:r>
            <a:r>
              <a:rPr lang="de-CH" dirty="0">
                <a:solidFill>
                  <a:schemeClr val="tx1"/>
                </a:solidFill>
              </a:rPr>
              <a:t>, condizionamento e refrigerazione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Illuminazione</a:t>
            </a:r>
          </a:p>
          <a:p>
            <a:pPr lvl="1"/>
            <a:r>
              <a:rPr lang="de-CH" dirty="0" err="1">
                <a:solidFill>
                  <a:schemeClr val="tx1"/>
                </a:solidFill>
              </a:rPr>
              <a:t>Involucro dell'edificio</a:t>
            </a:r>
            <a:endParaRPr lang="de-CH" dirty="0">
              <a:solidFill>
                <a:schemeClr val="tx1"/>
              </a:solidFill>
            </a:endParaRPr>
          </a:p>
          <a:p>
            <a:pPr lvl="1"/>
            <a:r>
              <a:rPr lang="de-CH" dirty="0">
                <a:solidFill>
                  <a:schemeClr val="tx1"/>
                </a:solidFill>
              </a:rPr>
              <a:t>Riscaldamento e </a:t>
            </a:r>
            <a:r>
              <a:rPr lang="de-CH" dirty="0" err="1">
                <a:solidFill>
                  <a:schemeClr val="tx1"/>
                </a:solidFill>
              </a:rPr>
              <a:t>acqua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calda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sanitaria</a:t>
            </a:r>
            <a:endParaRPr lang="de-CH" dirty="0">
              <a:solidFill>
                <a:schemeClr val="tx1"/>
              </a:solidFill>
            </a:endParaRPr>
          </a:p>
          <a:p>
            <a:pPr lvl="1"/>
            <a:r>
              <a:rPr lang="de-CH" dirty="0">
                <a:solidFill>
                  <a:schemeClr val="tx1"/>
                </a:solidFill>
              </a:rPr>
              <a:t>Pompe e aria compressa</a:t>
            </a:r>
          </a:p>
          <a:p>
            <a:pPr lvl="1"/>
            <a:r>
              <a:rPr lang="de-CH" dirty="0" err="1">
                <a:solidFill>
                  <a:schemeClr val="tx1"/>
                </a:solidFill>
              </a:rPr>
              <a:t>Motori</a:t>
            </a:r>
            <a:r>
              <a:rPr lang="de-CH" dirty="0">
                <a:solidFill>
                  <a:schemeClr val="tx1"/>
                </a:solidFill>
              </a:rPr>
              <a:t> e </a:t>
            </a:r>
            <a:r>
              <a:rPr lang="de-CH" dirty="0" err="1">
                <a:solidFill>
                  <a:schemeClr val="tx1"/>
                </a:solidFill>
              </a:rPr>
              <a:t>azionamenti</a:t>
            </a:r>
            <a:endParaRPr lang="de-CH" dirty="0">
              <a:solidFill>
                <a:schemeClr val="tx1"/>
              </a:solidFill>
            </a:endParaRPr>
          </a:p>
          <a:p>
            <a:pPr lvl="1"/>
            <a:r>
              <a:rPr lang="de-CH" dirty="0" err="1">
                <a:solidFill>
                  <a:schemeClr val="tx1"/>
                </a:solidFill>
              </a:rPr>
              <a:t>Fotovoltaico</a:t>
            </a:r>
            <a:endParaRPr lang="de-CH" dirty="0">
              <a:solidFill>
                <a:schemeClr val="tx1"/>
              </a:solidFill>
            </a:endParaRPr>
          </a:p>
          <a:p>
            <a:pPr lvl="1"/>
            <a:r>
              <a:rPr lang="de-CH" dirty="0">
                <a:solidFill>
                  <a:schemeClr val="tx1"/>
                </a:solidFill>
              </a:rPr>
              <a:t>Mobilità</a:t>
            </a:r>
          </a:p>
          <a:p>
            <a:pPr marL="0" lvl="1" indent="0">
              <a:buNone/>
            </a:pPr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18B19C5-7DFB-D691-3AA5-8C79D9C8DDB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 descr="Ein Bild, das Person, Bankautomat, Im Haus, Wand enthält.&#10;&#10;Automatisch generierte Beschreibung">
            <a:extLst>
              <a:ext uri="{FF2B5EF4-FFF2-40B4-BE49-F238E27FC236}">
                <a16:creationId xmlns:a16="http://schemas.microsoft.com/office/drawing/2014/main" id="{929669EE-18BC-A9DC-DBE8-F4EA1C22EF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65" y="1592795"/>
            <a:ext cx="3920251" cy="4584167"/>
          </a:xfrm>
          <a:prstGeom prst="rect">
            <a:avLst/>
          </a:prstGeo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C16C90BD-831D-CBD4-B6AA-49EAE8C0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r>
              <a:rPr lang="de-CH" dirty="0" err="1"/>
              <a:t>Ottobre</a:t>
            </a:r>
            <a:r>
              <a:rPr lang="de-CH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2526644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000" dirty="0">
                <a:solidFill>
                  <a:srgbClr val="293F60"/>
                </a:solidFill>
                <a:latin typeface="Arial"/>
                <a:cs typeface="Arial"/>
              </a:rPr>
              <a:t>L'effetto PEIK</a:t>
            </a:r>
            <a:endParaRPr lang="de-CH" sz="3000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17</a:t>
            </a:fld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473E7475-D598-6DBF-7BD5-7CEFE76D4E0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1" indent="0">
              <a:buNone/>
            </a:pPr>
            <a:endParaRPr lang="de-CH" sz="24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B71026CF-A1D2-3966-B6B8-C73ADD170B9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dirty="0" err="1">
                <a:solidFill>
                  <a:schemeClr val="tx1"/>
                </a:solidFill>
              </a:rPr>
              <a:t>Stesura</a:t>
            </a:r>
            <a:r>
              <a:rPr lang="de-CH" dirty="0">
                <a:solidFill>
                  <a:schemeClr val="tx1"/>
                </a:solidFill>
              </a:rPr>
              <a:t> di </a:t>
            </a:r>
            <a:r>
              <a:rPr lang="de-CH" dirty="0" err="1">
                <a:solidFill>
                  <a:schemeClr val="tx1"/>
                </a:solidFill>
              </a:rPr>
              <a:t>un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rapporto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come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base</a:t>
            </a:r>
            <a:r>
              <a:rPr lang="de-CH" dirty="0">
                <a:solidFill>
                  <a:schemeClr val="tx1"/>
                </a:solidFill>
              </a:rPr>
              <a:t> per </a:t>
            </a:r>
            <a:r>
              <a:rPr lang="de-CH" dirty="0" err="1">
                <a:solidFill>
                  <a:schemeClr val="tx1"/>
                </a:solidFill>
              </a:rPr>
              <a:t>il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processo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decisionale</a:t>
            </a:r>
            <a:r>
              <a:rPr lang="de-CH" dirty="0">
                <a:solidFill>
                  <a:schemeClr val="tx1"/>
                </a:solidFill>
              </a:rPr>
              <a:t> e </a:t>
            </a:r>
            <a:r>
              <a:rPr lang="de-CH" dirty="0" err="1">
                <a:solidFill>
                  <a:schemeClr val="tx1"/>
                </a:solidFill>
              </a:rPr>
              <a:t>pianificazione</a:t>
            </a:r>
            <a:r>
              <a:rPr lang="de-CH" dirty="0">
                <a:solidFill>
                  <a:schemeClr val="tx1"/>
                </a:solidFill>
              </a:rPr>
              <a:t> delle </a:t>
            </a:r>
            <a:r>
              <a:rPr lang="de-CH" dirty="0" err="1">
                <a:solidFill>
                  <a:schemeClr val="tx1"/>
                </a:solidFill>
              </a:rPr>
              <a:t>misure</a:t>
            </a:r>
            <a:r>
              <a:rPr lang="de-CH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Quali misure portano quali benefici?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Cosa può essere implementato immediatamente, cosa è redditizio nel breve e medio termine?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Quali investimenti si possono prevedere e in che tempi si </a:t>
            </a:r>
            <a:r>
              <a:rPr lang="de-CH" dirty="0" err="1">
                <a:solidFill>
                  <a:schemeClr val="tx1"/>
                </a:solidFill>
              </a:rPr>
              <a:t>ripagherebbero</a:t>
            </a:r>
            <a:r>
              <a:rPr lang="de-CH" dirty="0">
                <a:solidFill>
                  <a:schemeClr val="tx1"/>
                </a:solidFill>
              </a:rPr>
              <a:t>?</a:t>
            </a:r>
          </a:p>
          <a:p>
            <a:endParaRPr lang="de-DE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8D26DDA5-8DD4-5013-87CE-110DB6B9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r>
              <a:rPr lang="de-CH" dirty="0" err="1"/>
              <a:t>Ottobre</a:t>
            </a:r>
            <a:r>
              <a:rPr lang="de-CH" dirty="0"/>
              <a:t> 23</a:t>
            </a:r>
          </a:p>
        </p:txBody>
      </p:sp>
      <p:pic>
        <p:nvPicPr>
          <p:cNvPr id="5" name="Grafik 4" descr="Ein Bild, das Text, Screenshot, Zahl, Software enthält.&#10;&#10;Automatisch generierte Beschreibung">
            <a:extLst>
              <a:ext uri="{FF2B5EF4-FFF2-40B4-BE49-F238E27FC236}">
                <a16:creationId xmlns:a16="http://schemas.microsoft.com/office/drawing/2014/main" id="{2B40FC8D-B9D4-6A00-5FCC-EF1C9C660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15" y="1139735"/>
            <a:ext cx="7772400" cy="51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22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L'effetto PEIK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18</a:t>
            </a:fld>
            <a:endParaRPr lang="de-CH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7C16221B-9789-5D90-85C6-AE56FA00D37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Inhaltsplatzhalter 14">
            <a:extLst>
              <a:ext uri="{FF2B5EF4-FFF2-40B4-BE49-F238E27FC236}">
                <a16:creationId xmlns:a16="http://schemas.microsoft.com/office/drawing/2014/main" id="{F00B11A0-AF6E-7F07-16D5-2FB2F80138B8}"/>
              </a:ext>
            </a:extLst>
          </p:cNvPr>
          <p:cNvSpPr txBox="1">
            <a:spLocks/>
          </p:cNvSpPr>
          <p:nvPr/>
        </p:nvSpPr>
        <p:spPr>
          <a:xfrm>
            <a:off x="4943872" y="1509130"/>
            <a:ext cx="4500500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CH" sz="2000" dirty="0">
                <a:solidFill>
                  <a:schemeClr val="tx1"/>
                </a:solidFill>
              </a:rPr>
              <a:t>I risparmi sui costi in un colpo d'occhio:</a:t>
            </a:r>
          </a:p>
          <a:p>
            <a:pPr lvl="1">
              <a:spcBef>
                <a:spcPts val="1200"/>
              </a:spcBef>
            </a:pPr>
            <a:r>
              <a:rPr lang="de-CH" sz="2000" dirty="0">
                <a:solidFill>
                  <a:schemeClr val="tx1"/>
                </a:solidFill>
              </a:rPr>
              <a:t>Oltre il 20% </a:t>
            </a:r>
            <a:r>
              <a:rPr lang="de-CH" sz="2000" dirty="0" err="1">
                <a:solidFill>
                  <a:schemeClr val="tx1"/>
                </a:solidFill>
              </a:rPr>
              <a:t>dei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costi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energetici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8" name="Inhaltsplatzhalter 7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07ADE88E-F272-A790-2CBD-6424E7AC68F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"/>
          <a:stretch/>
        </p:blipFill>
        <p:spPr>
          <a:xfrm>
            <a:off x="488090" y="1509130"/>
            <a:ext cx="3590653" cy="4728955"/>
          </a:xfr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3AD795F4-B4B7-EBD0-6762-10FDE9C4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r>
              <a:rPr lang="de-CH" dirty="0" err="1"/>
              <a:t>Ottobre</a:t>
            </a:r>
            <a:r>
              <a:rPr lang="de-CH" dirty="0"/>
              <a:t> 23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CB391D-1100-098E-9668-AF5D9D764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10" y="1314144"/>
            <a:ext cx="4032448" cy="5103187"/>
          </a:xfrm>
          <a:prstGeom prst="rect">
            <a:avLst/>
          </a:prstGeom>
        </p:spPr>
      </p:pic>
      <p:pic>
        <p:nvPicPr>
          <p:cNvPr id="4" name="Inhaltsplatzhalter 4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8704DD88-0EEF-B037-49E7-8602D0682F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8" y="929974"/>
            <a:ext cx="4333628" cy="548735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BBC4341-7E8B-2545-D6C1-F3A12A982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108" y="1011187"/>
            <a:ext cx="4500500" cy="569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0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rgbClr val="293F60"/>
                </a:solidFill>
                <a:latin typeface="Arial"/>
                <a:cs typeface="Arial"/>
              </a:rPr>
              <a:t>Esempi</a:t>
            </a:r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 di </a:t>
            </a:r>
            <a:r>
              <a:rPr lang="de-CH" dirty="0" err="1">
                <a:solidFill>
                  <a:srgbClr val="293F60"/>
                </a:solidFill>
                <a:latin typeface="Arial"/>
                <a:cs typeface="Arial"/>
              </a:rPr>
              <a:t>misure</a:t>
            </a:r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 </a:t>
            </a:r>
            <a:r>
              <a:rPr lang="de-CH" dirty="0" err="1">
                <a:solidFill>
                  <a:srgbClr val="293F60"/>
                </a:solidFill>
                <a:latin typeface="Arial"/>
                <a:cs typeface="Arial"/>
              </a:rPr>
              <a:t>con</a:t>
            </a:r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 potenziale di </a:t>
            </a:r>
            <a:r>
              <a:rPr lang="de-CH" dirty="0" err="1">
                <a:solidFill>
                  <a:srgbClr val="293F60"/>
                </a:solidFill>
                <a:latin typeface="Arial"/>
                <a:cs typeface="Arial"/>
              </a:rPr>
              <a:t>risparmio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19</a:t>
            </a:fld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473E7475-D598-6DBF-7BD5-7CEFE76D4E0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b="1" dirty="0">
                <a:solidFill>
                  <a:schemeClr val="tx1"/>
                </a:solidFill>
              </a:rPr>
              <a:t>Ventilazione: </a:t>
            </a:r>
            <a:r>
              <a:rPr lang="de-CH" dirty="0">
                <a:solidFill>
                  <a:schemeClr val="tx1"/>
                </a:solidFill>
              </a:rPr>
              <a:t>riduzione della portata e delle ore di funzionamento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Risparmio: 10-80% di elettricità, 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5-50% di calore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Ritorno dell'investimento: &lt; 2 anni</a:t>
            </a:r>
          </a:p>
          <a:p>
            <a:pPr marL="0" lvl="1" indent="0">
              <a:buNone/>
            </a:pPr>
            <a:endParaRPr lang="de-CH" dirty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b="1" dirty="0">
                <a:solidFill>
                  <a:schemeClr val="tx1"/>
                </a:solidFill>
              </a:rPr>
              <a:t>Riscaldamento: </a:t>
            </a:r>
            <a:r>
              <a:rPr lang="de-CH" dirty="0" err="1">
                <a:solidFill>
                  <a:schemeClr val="tx1"/>
                </a:solidFill>
              </a:rPr>
              <a:t>sostituzione</a:t>
            </a:r>
            <a:r>
              <a:rPr lang="de-CH" dirty="0">
                <a:solidFill>
                  <a:schemeClr val="tx1"/>
                </a:solidFill>
              </a:rPr>
              <a:t> del </a:t>
            </a:r>
            <a:r>
              <a:rPr lang="de-CH" dirty="0" err="1">
                <a:solidFill>
                  <a:schemeClr val="tx1"/>
                </a:solidFill>
              </a:rPr>
              <a:t>generatore</a:t>
            </a:r>
            <a:r>
              <a:rPr lang="de-CH" dirty="0">
                <a:solidFill>
                  <a:schemeClr val="tx1"/>
                </a:solidFill>
              </a:rPr>
              <a:t> di </a:t>
            </a:r>
            <a:r>
              <a:rPr lang="de-CH" dirty="0" err="1">
                <a:solidFill>
                  <a:schemeClr val="tx1"/>
                </a:solidFill>
              </a:rPr>
              <a:t>calore</a:t>
            </a:r>
            <a:endParaRPr lang="de-CH" dirty="0">
              <a:solidFill>
                <a:schemeClr val="tx1"/>
              </a:solidFill>
            </a:endParaRPr>
          </a:p>
          <a:p>
            <a:pPr lvl="1"/>
            <a:r>
              <a:rPr lang="de-CH" dirty="0">
                <a:solidFill>
                  <a:schemeClr val="tx1"/>
                </a:solidFill>
              </a:rPr>
              <a:t>Risparmio: 5-75%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Ritorno dell'investimento: 5-30 anni (a seconda delle circostanze)</a:t>
            </a:r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60D9CE55-FB03-1D2D-36A7-7A8610AA846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6" name="Grafik 15" descr="Ein Bild, das Wand, Maschine, Zylinder, Pfeife Flöte Rohr enthält.&#10;&#10;Automatisch generierte Beschreibung">
            <a:extLst>
              <a:ext uri="{FF2B5EF4-FFF2-40B4-BE49-F238E27FC236}">
                <a16:creationId xmlns:a16="http://schemas.microsoft.com/office/drawing/2014/main" id="{5AE0F3AD-72F9-ED8D-ABD1-1343AB6C78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79" y="1592796"/>
            <a:ext cx="3816910" cy="4584166"/>
          </a:xfrm>
          <a:prstGeom prst="rect">
            <a:avLst/>
          </a:prstGeo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3FC037F2-226D-B070-1817-E8E625F3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r>
              <a:rPr lang="de-CH" dirty="0" err="1"/>
              <a:t>Ottobre</a:t>
            </a:r>
            <a:r>
              <a:rPr lang="de-CH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172616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 descr="Ein Bild, das Kleidung, Person, Gras, Mann enthält.&#10;&#10;Automatisch generierte Beschreibung">
            <a:extLst>
              <a:ext uri="{FF2B5EF4-FFF2-40B4-BE49-F238E27FC236}">
                <a16:creationId xmlns:a16="http://schemas.microsoft.com/office/drawing/2014/main" id="{9CB5E590-BA26-03A2-B552-10100804C554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2" b="12013"/>
          <a:stretch/>
        </p:blipFill>
        <p:spPr>
          <a:xfrm>
            <a:off x="515377" y="1563272"/>
            <a:ext cx="3840929" cy="461369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Le </a:t>
            </a:r>
            <a:r>
              <a:rPr lang="de-CH" dirty="0" err="1">
                <a:solidFill>
                  <a:srgbClr val="293F60"/>
                </a:solidFill>
                <a:latin typeface="Arial"/>
                <a:cs typeface="Arial"/>
              </a:rPr>
              <a:t>frequenti</a:t>
            </a:r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 </a:t>
            </a:r>
            <a:r>
              <a:rPr lang="de-CH" dirty="0" err="1">
                <a:solidFill>
                  <a:srgbClr val="293F60"/>
                </a:solidFill>
                <a:latin typeface="Arial"/>
                <a:cs typeface="Arial"/>
              </a:rPr>
              <a:t>domande</a:t>
            </a:r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 </a:t>
            </a:r>
            <a:r>
              <a:rPr lang="de-CH" noProof="0" dirty="0">
                <a:solidFill>
                  <a:srgbClr val="293F60"/>
                </a:solidFill>
                <a:latin typeface="Arial"/>
                <a:cs typeface="Arial"/>
              </a:rPr>
              <a:t>delle PMI </a:t>
            </a:r>
            <a:r>
              <a:rPr lang="de-CH" dirty="0">
                <a:solidFill>
                  <a:srgbClr val="293F60"/>
                </a:solidFill>
                <a:cs typeface="Arial"/>
              </a:rPr>
              <a:t>in </a:t>
            </a:r>
            <a:r>
              <a:rPr lang="de-CH" dirty="0" err="1">
                <a:solidFill>
                  <a:srgbClr val="293F60"/>
                </a:solidFill>
                <a:cs typeface="Arial"/>
              </a:rPr>
              <a:t>ambito</a:t>
            </a:r>
            <a:r>
              <a:rPr lang="de-CH" dirty="0">
                <a:solidFill>
                  <a:srgbClr val="293F60"/>
                </a:solidFill>
                <a:cs typeface="Arial"/>
              </a:rPr>
              <a:t> </a:t>
            </a:r>
            <a:r>
              <a:rPr lang="de-CH" dirty="0" err="1">
                <a:solidFill>
                  <a:srgbClr val="293F60"/>
                </a:solidFill>
                <a:cs typeface="Arial"/>
              </a:rPr>
              <a:t>energetico</a:t>
            </a:r>
            <a:endParaRPr lang="de-CH" sz="3000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r>
              <a:rPr lang="de-CH" dirty="0" err="1"/>
              <a:t>Ottobre</a:t>
            </a:r>
            <a:r>
              <a:rPr lang="de-CH" dirty="0"/>
              <a:t>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2</a:t>
            </a:fld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BB038-ED1F-4F80-A77D-FB609B5E0DD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07868" y="1563272"/>
            <a:ext cx="6876764" cy="4613690"/>
          </a:xfrm>
        </p:spPr>
        <p:txBody>
          <a:bodyPr/>
          <a:lstStyle/>
          <a:p>
            <a:r>
              <a:rPr lang="it-IT" sz="2000" i="1" noProof="0" dirty="0">
                <a:solidFill>
                  <a:schemeClr val="tx1"/>
                </a:solidFill>
              </a:rPr>
              <a:t>«Quale sarà l’andamento dei prezzi dell’energia?» </a:t>
            </a:r>
          </a:p>
          <a:p>
            <a:r>
              <a:rPr lang="it-IT" i="1" dirty="0">
                <a:solidFill>
                  <a:schemeClr val="tx1"/>
                </a:solidFill>
              </a:rPr>
              <a:t>«</a:t>
            </a:r>
            <a:r>
              <a:rPr lang="it-IT" sz="2000" i="1" noProof="0" dirty="0">
                <a:solidFill>
                  <a:schemeClr val="tx1"/>
                </a:solidFill>
              </a:rPr>
              <a:t>L’approvvigionamento energetico è sicuro?»</a:t>
            </a:r>
          </a:p>
          <a:p>
            <a:r>
              <a:rPr lang="it-IT" i="1" dirty="0">
                <a:solidFill>
                  <a:schemeClr val="tx1"/>
                </a:solidFill>
              </a:rPr>
              <a:t>«Come posso ridurre i consumi e i costi energetici»</a:t>
            </a:r>
          </a:p>
          <a:p>
            <a:r>
              <a:rPr lang="it-IT" i="1" dirty="0">
                <a:solidFill>
                  <a:schemeClr val="tx1"/>
                </a:solidFill>
              </a:rPr>
              <a:t>«Quale vigente legislazione federale e cantonale regola gli aspetti energetici della mia PMI»</a:t>
            </a:r>
          </a:p>
          <a:p>
            <a:r>
              <a:rPr lang="it-IT" i="1" dirty="0">
                <a:solidFill>
                  <a:schemeClr val="tx1"/>
                </a:solidFill>
              </a:rPr>
              <a:t>«</a:t>
            </a:r>
            <a:r>
              <a:rPr lang="it-IT" sz="2000" i="1" noProof="0" dirty="0">
                <a:solidFill>
                  <a:schemeClr val="tx1"/>
                </a:solidFill>
              </a:rPr>
              <a:t>Cosa significa l’obiettivo delle emissioni nette pari a zero per la mia azienda?»</a:t>
            </a:r>
          </a:p>
          <a:p>
            <a:r>
              <a:rPr lang="it-IT" sz="2000" i="1" noProof="0" dirty="0">
                <a:solidFill>
                  <a:schemeClr val="tx1"/>
                </a:solidFill>
              </a:rPr>
              <a:t>«Quali sono gli incentivi </a:t>
            </a:r>
            <a:r>
              <a:rPr lang="it-IT" i="1" dirty="0">
                <a:solidFill>
                  <a:schemeClr val="tx1"/>
                </a:solidFill>
              </a:rPr>
              <a:t>federali, cantonali e di enti privati, </a:t>
            </a:r>
            <a:r>
              <a:rPr lang="it-IT" sz="2000" i="1" noProof="0" dirty="0">
                <a:solidFill>
                  <a:schemeClr val="tx1"/>
                </a:solidFill>
              </a:rPr>
              <a:t>a cui la mia azienda PMI può accedere</a:t>
            </a:r>
            <a:r>
              <a:rPr lang="it-IT" i="1" dirty="0">
                <a:solidFill>
                  <a:schemeClr val="tx1"/>
                </a:solidFill>
              </a:rPr>
              <a:t>»</a:t>
            </a:r>
          </a:p>
          <a:p>
            <a:r>
              <a:rPr lang="it-IT" sz="2000" noProof="0" dirty="0">
                <a:solidFill>
                  <a:schemeClr val="tx1"/>
                </a:solidFill>
              </a:rPr>
              <a:t>Il tema dell’energia è diventato una sfida importante per molte aziende. </a:t>
            </a:r>
          </a:p>
          <a:p>
            <a:r>
              <a:rPr lang="it-IT" sz="2000" noProof="0" dirty="0">
                <a:solidFill>
                  <a:srgbClr val="EA5A0D"/>
                </a:solidFill>
              </a:rPr>
              <a:t>PEIK aiuta le PMI ad individuare ed elaborare il potenziale di risparmio energetico in modo mirato</a:t>
            </a:r>
            <a:endParaRPr lang="de-CH" dirty="0">
              <a:solidFill>
                <a:schemeClr val="tx1"/>
              </a:solidFill>
            </a:endParaRPr>
          </a:p>
          <a:p>
            <a:pPr lvl="1"/>
            <a:endParaRPr lang="de-CH" noProof="0" dirty="0">
              <a:solidFill>
                <a:schemeClr val="tx1"/>
              </a:solidFill>
            </a:endParaRPr>
          </a:p>
          <a:p>
            <a:pPr lvl="1"/>
            <a:endParaRPr lang="de-CH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5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Esempi di potenziali misure di risparmio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20</a:t>
            </a:fld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473E7475-D598-6DBF-7BD5-7CEFE76D4E0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b="1" dirty="0">
                <a:solidFill>
                  <a:schemeClr val="tx1"/>
                </a:solidFill>
              </a:rPr>
              <a:t>Illuminazione: </a:t>
            </a:r>
            <a:r>
              <a:rPr lang="de-CH" dirty="0" err="1">
                <a:solidFill>
                  <a:schemeClr val="tx1"/>
                </a:solidFill>
              </a:rPr>
              <a:t>passaggio</a:t>
            </a:r>
            <a:r>
              <a:rPr lang="de-CH" dirty="0">
                <a:solidFill>
                  <a:schemeClr val="tx1"/>
                </a:solidFill>
              </a:rPr>
              <a:t> alla </a:t>
            </a:r>
            <a:r>
              <a:rPr lang="de-CH" dirty="0" err="1">
                <a:solidFill>
                  <a:schemeClr val="tx1"/>
                </a:solidFill>
              </a:rPr>
              <a:t>tecnologia</a:t>
            </a:r>
            <a:r>
              <a:rPr lang="de-CH" dirty="0">
                <a:solidFill>
                  <a:schemeClr val="tx1"/>
                </a:solidFill>
              </a:rPr>
              <a:t> LED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Risparmio: 30-80%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Ammortamento: 2-15 anni (a seconda delle ore di funzionamento e del tipo di apparecchio)</a:t>
            </a:r>
          </a:p>
          <a:p>
            <a:pPr marL="0" lvl="1" indent="0">
              <a:buNone/>
            </a:pPr>
            <a:endParaRPr lang="de-CH" dirty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b="1" dirty="0">
                <a:solidFill>
                  <a:schemeClr val="tx1"/>
                </a:solidFill>
              </a:rPr>
              <a:t>Energie rinnovabili: </a:t>
            </a:r>
            <a:r>
              <a:rPr lang="de-CH" dirty="0">
                <a:solidFill>
                  <a:schemeClr val="tx1"/>
                </a:solidFill>
              </a:rPr>
              <a:t>installazione di un impianto fotovoltaico 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Consumo proprio di elettricità: 30%-90% dell'energia prodotta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Ritorno dell'investimento: 8-16 anni</a:t>
            </a:r>
          </a:p>
        </p:txBody>
      </p:sp>
      <p:pic>
        <p:nvPicPr>
          <p:cNvPr id="7" name="Inhaltsplatzhalter 6" descr="Ein Bild, das Person, Kleidung, Menschliches Gesicht, Brille enthält.&#10;&#10;Automatisch generierte Beschreibung">
            <a:extLst>
              <a:ext uri="{FF2B5EF4-FFF2-40B4-BE49-F238E27FC236}">
                <a16:creationId xmlns:a16="http://schemas.microsoft.com/office/drawing/2014/main" id="{36CE153C-BCC4-CA9D-2454-10BEEDF1BBD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79" y="1592795"/>
            <a:ext cx="3816910" cy="4584168"/>
          </a:xfrm>
        </p:spPr>
      </p:pic>
      <p:pic>
        <p:nvPicPr>
          <p:cNvPr id="12" name="Grafik 11" descr="Ein Bild, das Person, Solarenergie, Solarpanel, Gelände enthält.&#10;&#10;Automatisch generierte Beschreibung">
            <a:extLst>
              <a:ext uri="{FF2B5EF4-FFF2-40B4-BE49-F238E27FC236}">
                <a16:creationId xmlns:a16="http://schemas.microsoft.com/office/drawing/2014/main" id="{1CB4F2ED-639F-C193-E7D6-2F7C2390E6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2"/>
          <a:stretch/>
        </p:blipFill>
        <p:spPr>
          <a:xfrm>
            <a:off x="515379" y="1592795"/>
            <a:ext cx="3816910" cy="4584167"/>
          </a:xfrm>
          <a:prstGeom prst="rect">
            <a:avLst/>
          </a:prstGeo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D3DB561-0657-71CF-57FB-B06CC80B9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r>
              <a:rPr lang="de-CH" dirty="0" err="1"/>
              <a:t>Ottobre</a:t>
            </a:r>
            <a:r>
              <a:rPr lang="de-CH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550096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C792BF2-FF4E-7E82-27EC-C3B9F5B19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546" y="3007086"/>
            <a:ext cx="2867356" cy="12319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293F60"/>
                </a:solidFill>
                <a:latin typeface="Arial" panose="020B0604020202020204" pitchFamily="34" charset="0"/>
              </a:rPr>
              <a:t>PEIK - punto di partenza per </a:t>
            </a:r>
            <a:r>
              <a:rPr lang="de-DE" dirty="0" err="1">
                <a:solidFill>
                  <a:srgbClr val="293F60"/>
                </a:solidFill>
                <a:latin typeface="Arial" panose="020B0604020202020204" pitchFamily="34" charset="0"/>
              </a:rPr>
              <a:t>ulteriori</a:t>
            </a:r>
            <a:r>
              <a:rPr lang="de-DE" dirty="0">
                <a:solidFill>
                  <a:srgbClr val="293F60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93F60"/>
                </a:solidFill>
                <a:latin typeface="Arial" panose="020B0604020202020204" pitchFamily="34" charset="0"/>
              </a:rPr>
              <a:t>vantaggiose</a:t>
            </a:r>
            <a:r>
              <a:rPr lang="de-DE" dirty="0">
                <a:solidFill>
                  <a:srgbClr val="293F60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93F60"/>
                </a:solidFill>
                <a:latin typeface="Arial" panose="020B0604020202020204" pitchFamily="34" charset="0"/>
              </a:rPr>
              <a:t>opportunità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21</a:t>
            </a:fld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473E7475-D598-6DBF-7BD5-7CEFE76D4E0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1" indent="0">
              <a:buNone/>
            </a:pPr>
            <a:endParaRPr lang="de-CH" sz="24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B71026CF-A1D2-3966-B6B8-C73ADD170B9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5377" y="1592796"/>
            <a:ext cx="5275387" cy="4584167"/>
          </a:xfrm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dirty="0">
                <a:solidFill>
                  <a:schemeClr val="tx1"/>
                </a:solidFill>
              </a:rPr>
              <a:t>Iniziare con PEIK: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Sfruttare le </a:t>
            </a:r>
            <a:r>
              <a:rPr lang="de-CH" dirty="0" err="1">
                <a:solidFill>
                  <a:schemeClr val="tx1"/>
                </a:solidFill>
              </a:rPr>
              <a:t>sinergie</a:t>
            </a:r>
            <a:r>
              <a:rPr lang="de-CH" dirty="0">
                <a:solidFill>
                  <a:schemeClr val="tx1"/>
                </a:solidFill>
              </a:rPr>
              <a:t> in </a:t>
            </a:r>
            <a:r>
              <a:rPr lang="de-CH" dirty="0" err="1">
                <a:solidFill>
                  <a:schemeClr val="tx1"/>
                </a:solidFill>
              </a:rPr>
              <a:t>combinazione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con</a:t>
            </a:r>
            <a:r>
              <a:rPr lang="de-CH" dirty="0">
                <a:solidFill>
                  <a:schemeClr val="tx1"/>
                </a:solidFill>
              </a:rPr>
              <a:t> altri </a:t>
            </a:r>
            <a:r>
              <a:rPr lang="de-CH" dirty="0" err="1">
                <a:solidFill>
                  <a:schemeClr val="tx1"/>
                </a:solidFill>
              </a:rPr>
              <a:t>prodotti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partner</a:t>
            </a:r>
            <a:r>
              <a:rPr lang="de-CH" dirty="0">
                <a:solidFill>
                  <a:schemeClr val="tx1"/>
                </a:solidFill>
              </a:rPr>
              <a:t> PEIK</a:t>
            </a:r>
          </a:p>
          <a:p>
            <a:pPr lvl="1"/>
            <a:r>
              <a:rPr lang="de-CH" dirty="0" err="1">
                <a:solidFill>
                  <a:schemeClr val="tx1"/>
                </a:solidFill>
              </a:rPr>
              <a:t>Ottimizzare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costi</a:t>
            </a:r>
            <a:r>
              <a:rPr lang="de-CH" dirty="0">
                <a:solidFill>
                  <a:schemeClr val="tx1"/>
                </a:solidFill>
              </a:rPr>
              <a:t> e </a:t>
            </a:r>
            <a:r>
              <a:rPr lang="de-CH" dirty="0" err="1">
                <a:solidFill>
                  <a:schemeClr val="tx1"/>
                </a:solidFill>
              </a:rPr>
              <a:t>prestazioni</a:t>
            </a:r>
            <a:endParaRPr lang="de-CH" dirty="0">
              <a:solidFill>
                <a:schemeClr val="tx1"/>
              </a:solidFill>
            </a:endParaRPr>
          </a:p>
          <a:p>
            <a:pPr lvl="1"/>
            <a:r>
              <a:rPr lang="de-CH" dirty="0" err="1">
                <a:solidFill>
                  <a:schemeClr val="tx1"/>
                </a:solidFill>
              </a:rPr>
              <a:t>Ottimizzazione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dell’esercizio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aziendale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secondo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prescrizioni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MoPEC</a:t>
            </a:r>
            <a:r>
              <a:rPr lang="de-CH" dirty="0">
                <a:solidFill>
                  <a:schemeClr val="tx1"/>
                </a:solidFill>
              </a:rPr>
              <a:t> (</a:t>
            </a:r>
            <a:r>
              <a:rPr lang="de-CH" dirty="0" err="1">
                <a:solidFill>
                  <a:schemeClr val="tx1"/>
                </a:solidFill>
              </a:rPr>
              <a:t>modulo</a:t>
            </a:r>
            <a:r>
              <a:rPr lang="de-CH" dirty="0">
                <a:solidFill>
                  <a:schemeClr val="tx1"/>
                </a:solidFill>
              </a:rPr>
              <a:t> 8)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Soluzioni su misura in più tappe</a:t>
            </a:r>
          </a:p>
          <a:p>
            <a:pPr lvl="1"/>
            <a:r>
              <a:rPr lang="de-CH" dirty="0" err="1">
                <a:solidFill>
                  <a:schemeClr val="tx1"/>
                </a:solidFill>
              </a:rPr>
              <a:t>Approfondimenti</a:t>
            </a:r>
            <a:r>
              <a:rPr lang="de-CH" dirty="0">
                <a:solidFill>
                  <a:schemeClr val="tx1"/>
                </a:solidFill>
              </a:rPr>
              <a:t> sul </a:t>
            </a:r>
            <a:r>
              <a:rPr lang="de-CH" dirty="0" err="1">
                <a:solidFill>
                  <a:schemeClr val="tx1"/>
                </a:solidFill>
              </a:rPr>
              <a:t>tema</a:t>
            </a:r>
            <a:r>
              <a:rPr lang="de-CH" dirty="0">
                <a:solidFill>
                  <a:schemeClr val="tx1"/>
                </a:solidFill>
              </a:rPr>
              <a:t> «</a:t>
            </a:r>
            <a:r>
              <a:rPr lang="de-CH" dirty="0" err="1">
                <a:solidFill>
                  <a:schemeClr val="tx1"/>
                </a:solidFill>
              </a:rPr>
              <a:t>decarbonizzazione</a:t>
            </a:r>
            <a:r>
              <a:rPr lang="de-CH" dirty="0">
                <a:solidFill>
                  <a:schemeClr val="tx1"/>
                </a:solidFill>
              </a:rPr>
              <a:t>»</a:t>
            </a:r>
          </a:p>
          <a:p>
            <a:endParaRPr lang="de-DE" dirty="0"/>
          </a:p>
        </p:txBody>
      </p:sp>
      <p:pic>
        <p:nvPicPr>
          <p:cNvPr id="10" name="Grafik 20">
            <a:extLst>
              <a:ext uri="{FF2B5EF4-FFF2-40B4-BE49-F238E27FC236}">
                <a16:creationId xmlns:a16="http://schemas.microsoft.com/office/drawing/2014/main" id="{BD56E803-C709-C71A-E8BD-068E3E96E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499" y="2801670"/>
            <a:ext cx="1445848" cy="517815"/>
          </a:xfrm>
          <a:prstGeom prst="rect">
            <a:avLst/>
          </a:prstGeom>
        </p:spPr>
      </p:pic>
      <p:cxnSp>
        <p:nvCxnSpPr>
          <p:cNvPr id="11" name="Connecteur droit avec flèche 41">
            <a:extLst>
              <a:ext uri="{FF2B5EF4-FFF2-40B4-BE49-F238E27FC236}">
                <a16:creationId xmlns:a16="http://schemas.microsoft.com/office/drawing/2014/main" id="{329B9623-A2F2-CC6C-E0E2-507D7490FB22}"/>
              </a:ext>
            </a:extLst>
          </p:cNvPr>
          <p:cNvCxnSpPr>
            <a:cxnSpLocks/>
          </p:cNvCxnSpPr>
          <p:nvPr/>
        </p:nvCxnSpPr>
        <p:spPr>
          <a:xfrm flipV="1">
            <a:off x="8266458" y="2826258"/>
            <a:ext cx="653246" cy="542391"/>
          </a:xfrm>
          <a:prstGeom prst="straightConnector1">
            <a:avLst/>
          </a:prstGeom>
          <a:ln>
            <a:solidFill>
              <a:srgbClr val="293F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42">
            <a:extLst>
              <a:ext uri="{FF2B5EF4-FFF2-40B4-BE49-F238E27FC236}">
                <a16:creationId xmlns:a16="http://schemas.microsoft.com/office/drawing/2014/main" id="{80258EA2-3F4C-C36C-2790-C814609E3F12}"/>
              </a:ext>
            </a:extLst>
          </p:cNvPr>
          <p:cNvCxnSpPr/>
          <p:nvPr/>
        </p:nvCxnSpPr>
        <p:spPr>
          <a:xfrm>
            <a:off x="8266458" y="3645024"/>
            <a:ext cx="625743" cy="0"/>
          </a:xfrm>
          <a:prstGeom prst="straightConnector1">
            <a:avLst/>
          </a:prstGeom>
          <a:ln>
            <a:solidFill>
              <a:srgbClr val="293F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45">
            <a:extLst>
              <a:ext uri="{FF2B5EF4-FFF2-40B4-BE49-F238E27FC236}">
                <a16:creationId xmlns:a16="http://schemas.microsoft.com/office/drawing/2014/main" id="{76A60828-EFC3-93AD-25A4-0A19229D31F3}"/>
              </a:ext>
            </a:extLst>
          </p:cNvPr>
          <p:cNvCxnSpPr>
            <a:cxnSpLocks/>
          </p:cNvCxnSpPr>
          <p:nvPr/>
        </p:nvCxnSpPr>
        <p:spPr>
          <a:xfrm>
            <a:off x="8277110" y="3894485"/>
            <a:ext cx="631941" cy="596004"/>
          </a:xfrm>
          <a:prstGeom prst="straightConnector1">
            <a:avLst/>
          </a:prstGeom>
          <a:ln>
            <a:solidFill>
              <a:srgbClr val="293F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46">
            <a:extLst>
              <a:ext uri="{FF2B5EF4-FFF2-40B4-BE49-F238E27FC236}">
                <a16:creationId xmlns:a16="http://schemas.microsoft.com/office/drawing/2014/main" id="{1914A96C-1D08-6125-5498-33772E68F115}"/>
              </a:ext>
            </a:extLst>
          </p:cNvPr>
          <p:cNvSpPr txBox="1"/>
          <p:nvPr/>
        </p:nvSpPr>
        <p:spPr>
          <a:xfrm>
            <a:off x="8955213" y="3761933"/>
            <a:ext cx="2594955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Prodotti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terzi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-  SIG       (Canton GE)</a:t>
            </a:r>
          </a:p>
          <a:p>
            <a:pPr indent="-171450">
              <a:buFontTx/>
              <a:buChar char="-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KEEST (Cantoni TG, SH) </a:t>
            </a:r>
          </a:p>
          <a:p>
            <a:pPr indent="-171450">
              <a:buFontTx/>
              <a:buChar char="-"/>
            </a:pP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ecc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48">
            <a:extLst>
              <a:ext uri="{FF2B5EF4-FFF2-40B4-BE49-F238E27FC236}">
                <a16:creationId xmlns:a16="http://schemas.microsoft.com/office/drawing/2014/main" id="{7BC17730-A61E-F961-B274-136CF0743113}"/>
              </a:ext>
            </a:extLst>
          </p:cNvPr>
          <p:cNvSpPr txBox="1"/>
          <p:nvPr/>
        </p:nvSpPr>
        <p:spPr>
          <a:xfrm>
            <a:off x="8950167" y="1607690"/>
            <a:ext cx="29738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Accordi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sugli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obiettivi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– UFE/UFAM</a:t>
            </a:r>
          </a:p>
          <a:p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Impegno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riduzione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emissioni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fr-CH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Esenzione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tasse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sull’energia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involucro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49">
            <a:extLst>
              <a:ext uri="{FF2B5EF4-FFF2-40B4-BE49-F238E27FC236}">
                <a16:creationId xmlns:a16="http://schemas.microsoft.com/office/drawing/2014/main" id="{E17FEBD0-C1B2-3142-9AD6-34FE13A71031}"/>
              </a:ext>
            </a:extLst>
          </p:cNvPr>
          <p:cNvSpPr txBox="1"/>
          <p:nvPr/>
        </p:nvSpPr>
        <p:spPr>
          <a:xfrm>
            <a:off x="8950167" y="3281416"/>
            <a:ext cx="2090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Efficienza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negli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edifici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220DA6E9-6010-0D30-AB7D-C530E647D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r>
              <a:rPr lang="de-CH" dirty="0" err="1"/>
              <a:t>Ottobre</a:t>
            </a:r>
            <a:r>
              <a:rPr lang="de-CH" dirty="0"/>
              <a:t> 23</a:t>
            </a:r>
          </a:p>
        </p:txBody>
      </p:sp>
      <p:sp>
        <p:nvSpPr>
          <p:cNvPr id="5" name="ZoneTexte 46">
            <a:extLst>
              <a:ext uri="{FF2B5EF4-FFF2-40B4-BE49-F238E27FC236}">
                <a16:creationId xmlns:a16="http://schemas.microsoft.com/office/drawing/2014/main" id="{71EB0A19-D24F-4A48-243F-9223DBCC7D21}"/>
              </a:ext>
            </a:extLst>
          </p:cNvPr>
          <p:cNvSpPr txBox="1"/>
          <p:nvPr/>
        </p:nvSpPr>
        <p:spPr>
          <a:xfrm>
            <a:off x="8676769" y="4850528"/>
            <a:ext cx="2459791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8000" lvl="2" indent="0">
              <a:spcBef>
                <a:spcPts val="0"/>
              </a:spcBef>
              <a:buNone/>
            </a:pPr>
            <a:r>
              <a:rPr lang="de-CH" sz="1400" dirty="0">
                <a:solidFill>
                  <a:schemeClr val="tx1"/>
                </a:solidFill>
              </a:rPr>
              <a:t>ESG, GHG, </a:t>
            </a:r>
            <a:r>
              <a:rPr lang="de-CH" sz="1400" dirty="0" err="1">
                <a:solidFill>
                  <a:schemeClr val="tx1"/>
                </a:solidFill>
              </a:rPr>
              <a:t>SBTi</a:t>
            </a:r>
            <a:endParaRPr lang="de-CH" sz="1400" dirty="0">
              <a:solidFill>
                <a:schemeClr val="tx1"/>
              </a:solidFill>
            </a:endParaRPr>
          </a:p>
          <a:p>
            <a:pPr marL="288000" lvl="2" indent="0">
              <a:spcBef>
                <a:spcPts val="0"/>
              </a:spcBef>
              <a:buNone/>
            </a:pPr>
            <a:r>
              <a:rPr lang="de-CH" sz="1400" dirty="0">
                <a:solidFill>
                  <a:schemeClr val="tx1"/>
                </a:solidFill>
              </a:rPr>
              <a:t>- </a:t>
            </a:r>
            <a:r>
              <a:rPr lang="de-CH" sz="1400" dirty="0" err="1">
                <a:solidFill>
                  <a:schemeClr val="tx1"/>
                </a:solidFill>
              </a:rPr>
              <a:t>bilancio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dei</a:t>
            </a:r>
            <a:r>
              <a:rPr lang="de-CH" sz="1400" dirty="0">
                <a:solidFill>
                  <a:schemeClr val="tx1"/>
                </a:solidFill>
              </a:rPr>
              <a:t> gas </a:t>
            </a:r>
            <a:r>
              <a:rPr lang="de-CH" sz="1400" dirty="0" err="1">
                <a:solidFill>
                  <a:schemeClr val="tx1"/>
                </a:solidFill>
              </a:rPr>
              <a:t>serra</a:t>
            </a:r>
            <a:endParaRPr lang="de-CH" sz="1400" dirty="0">
              <a:solidFill>
                <a:schemeClr val="tx1"/>
              </a:solidFill>
            </a:endParaRPr>
          </a:p>
          <a:p>
            <a:pPr marL="288000" lvl="2" indent="0">
              <a:spcBef>
                <a:spcPts val="0"/>
              </a:spcBef>
              <a:buNone/>
            </a:pPr>
            <a:r>
              <a:rPr lang="de-CH" sz="1400" dirty="0">
                <a:solidFill>
                  <a:schemeClr val="tx1"/>
                </a:solidFill>
              </a:rPr>
              <a:t>- </a:t>
            </a:r>
            <a:r>
              <a:rPr lang="de-CH" sz="1400" dirty="0" err="1">
                <a:solidFill>
                  <a:schemeClr val="tx1"/>
                </a:solidFill>
              </a:rPr>
              <a:t>Scope</a:t>
            </a:r>
            <a:r>
              <a:rPr lang="de-CH" sz="1400" dirty="0">
                <a:solidFill>
                  <a:schemeClr val="tx1"/>
                </a:solidFill>
              </a:rPr>
              <a:t> 1, 2, 3</a:t>
            </a:r>
          </a:p>
          <a:p>
            <a:pPr marL="288000" lvl="2" indent="0">
              <a:spcBef>
                <a:spcPts val="0"/>
              </a:spcBef>
              <a:buNone/>
            </a:pPr>
            <a:r>
              <a:rPr lang="de-CH" sz="1400" dirty="0">
                <a:solidFill>
                  <a:schemeClr val="tx1"/>
                </a:solidFill>
              </a:rPr>
              <a:t>- </a:t>
            </a:r>
            <a:r>
              <a:rPr lang="de-CH" sz="1400" dirty="0" err="1"/>
              <a:t>d</a:t>
            </a:r>
            <a:r>
              <a:rPr lang="de-CH" sz="1400" dirty="0" err="1">
                <a:solidFill>
                  <a:schemeClr val="tx1"/>
                </a:solidFill>
              </a:rPr>
              <a:t>efinizione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misure</a:t>
            </a:r>
            <a:endParaRPr lang="de-CH" sz="1400" dirty="0">
              <a:solidFill>
                <a:schemeClr val="tx1"/>
              </a:solidFill>
            </a:endParaRPr>
          </a:p>
          <a:p>
            <a:pPr marL="288000" lvl="2" indent="0">
              <a:spcBef>
                <a:spcPts val="0"/>
              </a:spcBef>
              <a:buNone/>
            </a:pPr>
            <a:r>
              <a:rPr lang="de-CH" sz="1400" dirty="0">
                <a:solidFill>
                  <a:schemeClr val="tx1"/>
                </a:solidFill>
              </a:rPr>
              <a:t>- </a:t>
            </a:r>
            <a:r>
              <a:rPr lang="de-CH" sz="1400" dirty="0" err="1"/>
              <a:t>m</a:t>
            </a:r>
            <a:r>
              <a:rPr lang="de-CH" sz="1400" dirty="0" err="1">
                <a:solidFill>
                  <a:schemeClr val="tx1"/>
                </a:solidFill>
              </a:rPr>
              <a:t>onitoraggio</a:t>
            </a:r>
            <a:endParaRPr lang="de-CH" sz="1400" dirty="0">
              <a:solidFill>
                <a:schemeClr val="tx1"/>
              </a:solidFill>
            </a:endParaRPr>
          </a:p>
          <a:p>
            <a:pPr marL="288000" lvl="2" indent="0">
              <a:spcBef>
                <a:spcPts val="0"/>
              </a:spcBef>
              <a:buNone/>
            </a:pPr>
            <a:r>
              <a:rPr lang="de-CH" sz="1400" dirty="0"/>
              <a:t>(</a:t>
            </a:r>
            <a:r>
              <a:rPr lang="de-CH" sz="1400" dirty="0" err="1"/>
              <a:t>intera</a:t>
            </a:r>
            <a:r>
              <a:rPr lang="de-CH" sz="1400" dirty="0"/>
              <a:t> </a:t>
            </a:r>
            <a:r>
              <a:rPr lang="de-CH" sz="1400" dirty="0" err="1"/>
              <a:t>catena</a:t>
            </a:r>
            <a:r>
              <a:rPr lang="de-CH" sz="1400" dirty="0"/>
              <a:t> del </a:t>
            </a:r>
            <a:r>
              <a:rPr lang="de-CH" sz="1400" dirty="0" err="1"/>
              <a:t>valore</a:t>
            </a:r>
            <a:r>
              <a:rPr lang="de-CH" sz="1400" dirty="0"/>
              <a:t>)</a:t>
            </a:r>
            <a:endParaRPr lang="de-CH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15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0AD13-05C2-49A3-9AD5-CE047273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noProof="0" dirty="0"/>
              <a:t>Domande?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082433-EBD5-4E22-A17A-8923B96A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22</a:t>
            </a:fld>
            <a:endParaRPr lang="de-CH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E9DF2D3-CF39-49E8-BFE2-F6EF8B01BBA1}"/>
              </a:ext>
            </a:extLst>
          </p:cNvPr>
          <p:cNvGrpSpPr/>
          <p:nvPr/>
        </p:nvGrpSpPr>
        <p:grpSpPr>
          <a:xfrm>
            <a:off x="7372266" y="1942762"/>
            <a:ext cx="1736947" cy="1719578"/>
            <a:chOff x="550863" y="1093788"/>
            <a:chExt cx="3492500" cy="3457575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115C22E-65BE-4FAF-90C2-C4A7CC9EA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1026" y="2803526"/>
              <a:ext cx="717550" cy="719138"/>
            </a:xfrm>
            <a:custGeom>
              <a:avLst/>
              <a:gdLst>
                <a:gd name="T0" fmla="*/ 0 w 750"/>
                <a:gd name="T1" fmla="*/ 375 h 751"/>
                <a:gd name="T2" fmla="*/ 0 w 750"/>
                <a:gd name="T3" fmla="*/ 375 h 751"/>
                <a:gd name="T4" fmla="*/ 375 w 750"/>
                <a:gd name="T5" fmla="*/ 751 h 751"/>
                <a:gd name="T6" fmla="*/ 750 w 750"/>
                <a:gd name="T7" fmla="*/ 375 h 751"/>
                <a:gd name="T8" fmla="*/ 375 w 750"/>
                <a:gd name="T9" fmla="*/ 0 h 751"/>
                <a:gd name="T10" fmla="*/ 0 w 750"/>
                <a:gd name="T11" fmla="*/ 375 h 751"/>
                <a:gd name="T12" fmla="*/ 375 w 750"/>
                <a:gd name="T13" fmla="*/ 67 h 751"/>
                <a:gd name="T14" fmla="*/ 375 w 750"/>
                <a:gd name="T15" fmla="*/ 67 h 751"/>
                <a:gd name="T16" fmla="*/ 683 w 750"/>
                <a:gd name="T17" fmla="*/ 375 h 751"/>
                <a:gd name="T18" fmla="*/ 375 w 750"/>
                <a:gd name="T19" fmla="*/ 683 h 751"/>
                <a:gd name="T20" fmla="*/ 67 w 750"/>
                <a:gd name="T21" fmla="*/ 375 h 751"/>
                <a:gd name="T22" fmla="*/ 375 w 750"/>
                <a:gd name="T23" fmla="*/ 67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0" h="751">
                  <a:moveTo>
                    <a:pt x="0" y="375"/>
                  </a:moveTo>
                  <a:lnTo>
                    <a:pt x="0" y="375"/>
                  </a:lnTo>
                  <a:cubicBezTo>
                    <a:pt x="0" y="582"/>
                    <a:pt x="168" y="751"/>
                    <a:pt x="375" y="751"/>
                  </a:cubicBezTo>
                  <a:cubicBezTo>
                    <a:pt x="582" y="751"/>
                    <a:pt x="750" y="582"/>
                    <a:pt x="750" y="375"/>
                  </a:cubicBezTo>
                  <a:cubicBezTo>
                    <a:pt x="750" y="168"/>
                    <a:pt x="582" y="0"/>
                    <a:pt x="375" y="0"/>
                  </a:cubicBezTo>
                  <a:cubicBezTo>
                    <a:pt x="168" y="0"/>
                    <a:pt x="0" y="168"/>
                    <a:pt x="0" y="375"/>
                  </a:cubicBezTo>
                  <a:close/>
                  <a:moveTo>
                    <a:pt x="375" y="67"/>
                  </a:moveTo>
                  <a:lnTo>
                    <a:pt x="375" y="67"/>
                  </a:lnTo>
                  <a:cubicBezTo>
                    <a:pt x="545" y="67"/>
                    <a:pt x="683" y="205"/>
                    <a:pt x="683" y="375"/>
                  </a:cubicBezTo>
                  <a:cubicBezTo>
                    <a:pt x="683" y="545"/>
                    <a:pt x="545" y="683"/>
                    <a:pt x="375" y="683"/>
                  </a:cubicBezTo>
                  <a:cubicBezTo>
                    <a:pt x="205" y="683"/>
                    <a:pt x="67" y="545"/>
                    <a:pt x="67" y="375"/>
                  </a:cubicBezTo>
                  <a:cubicBezTo>
                    <a:pt x="67" y="205"/>
                    <a:pt x="205" y="67"/>
                    <a:pt x="375" y="67"/>
                  </a:cubicBez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CFC73D41-0911-45D5-A274-4F8CC4182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3573463"/>
              <a:ext cx="1123950" cy="977900"/>
            </a:xfrm>
            <a:custGeom>
              <a:avLst/>
              <a:gdLst>
                <a:gd name="T0" fmla="*/ 772 w 1175"/>
                <a:gd name="T1" fmla="*/ 0 h 1021"/>
                <a:gd name="T2" fmla="*/ 772 w 1175"/>
                <a:gd name="T3" fmla="*/ 0 h 1021"/>
                <a:gd name="T4" fmla="*/ 402 w 1175"/>
                <a:gd name="T5" fmla="*/ 0 h 1021"/>
                <a:gd name="T6" fmla="*/ 0 w 1175"/>
                <a:gd name="T7" fmla="*/ 403 h 1021"/>
                <a:gd name="T8" fmla="*/ 0 w 1175"/>
                <a:gd name="T9" fmla="*/ 1021 h 1021"/>
                <a:gd name="T10" fmla="*/ 67 w 1175"/>
                <a:gd name="T11" fmla="*/ 1021 h 1021"/>
                <a:gd name="T12" fmla="*/ 67 w 1175"/>
                <a:gd name="T13" fmla="*/ 403 h 1021"/>
                <a:gd name="T14" fmla="*/ 402 w 1175"/>
                <a:gd name="T15" fmla="*/ 67 h 1021"/>
                <a:gd name="T16" fmla="*/ 772 w 1175"/>
                <a:gd name="T17" fmla="*/ 67 h 1021"/>
                <a:gd name="T18" fmla="*/ 1108 w 1175"/>
                <a:gd name="T19" fmla="*/ 403 h 1021"/>
                <a:gd name="T20" fmla="*/ 1108 w 1175"/>
                <a:gd name="T21" fmla="*/ 1021 h 1021"/>
                <a:gd name="T22" fmla="*/ 1175 w 1175"/>
                <a:gd name="T23" fmla="*/ 1021 h 1021"/>
                <a:gd name="T24" fmla="*/ 1175 w 1175"/>
                <a:gd name="T25" fmla="*/ 403 h 1021"/>
                <a:gd name="T26" fmla="*/ 772 w 1175"/>
                <a:gd name="T27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5" h="1021">
                  <a:moveTo>
                    <a:pt x="772" y="0"/>
                  </a:moveTo>
                  <a:lnTo>
                    <a:pt x="772" y="0"/>
                  </a:lnTo>
                  <a:lnTo>
                    <a:pt x="402" y="0"/>
                  </a:lnTo>
                  <a:cubicBezTo>
                    <a:pt x="180" y="0"/>
                    <a:pt x="0" y="181"/>
                    <a:pt x="0" y="403"/>
                  </a:cubicBezTo>
                  <a:lnTo>
                    <a:pt x="0" y="1021"/>
                  </a:lnTo>
                  <a:lnTo>
                    <a:pt x="67" y="1021"/>
                  </a:lnTo>
                  <a:lnTo>
                    <a:pt x="67" y="403"/>
                  </a:lnTo>
                  <a:cubicBezTo>
                    <a:pt x="67" y="218"/>
                    <a:pt x="217" y="67"/>
                    <a:pt x="402" y="67"/>
                  </a:cubicBezTo>
                  <a:lnTo>
                    <a:pt x="772" y="67"/>
                  </a:lnTo>
                  <a:cubicBezTo>
                    <a:pt x="957" y="67"/>
                    <a:pt x="1108" y="218"/>
                    <a:pt x="1108" y="403"/>
                  </a:cubicBezTo>
                  <a:lnTo>
                    <a:pt x="1108" y="1021"/>
                  </a:lnTo>
                  <a:lnTo>
                    <a:pt x="1175" y="1021"/>
                  </a:lnTo>
                  <a:lnTo>
                    <a:pt x="1175" y="403"/>
                  </a:lnTo>
                  <a:cubicBezTo>
                    <a:pt x="1175" y="181"/>
                    <a:pt x="994" y="0"/>
                    <a:pt x="772" y="0"/>
                  </a:cubicBez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7036DC03-C9DC-42FF-8F3D-2463124DD0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76" y="2803526"/>
              <a:ext cx="717550" cy="719138"/>
            </a:xfrm>
            <a:custGeom>
              <a:avLst/>
              <a:gdLst>
                <a:gd name="T0" fmla="*/ 375 w 750"/>
                <a:gd name="T1" fmla="*/ 751 h 751"/>
                <a:gd name="T2" fmla="*/ 375 w 750"/>
                <a:gd name="T3" fmla="*/ 751 h 751"/>
                <a:gd name="T4" fmla="*/ 750 w 750"/>
                <a:gd name="T5" fmla="*/ 375 h 751"/>
                <a:gd name="T6" fmla="*/ 375 w 750"/>
                <a:gd name="T7" fmla="*/ 0 h 751"/>
                <a:gd name="T8" fmla="*/ 0 w 750"/>
                <a:gd name="T9" fmla="*/ 375 h 751"/>
                <a:gd name="T10" fmla="*/ 375 w 750"/>
                <a:gd name="T11" fmla="*/ 751 h 751"/>
                <a:gd name="T12" fmla="*/ 375 w 750"/>
                <a:gd name="T13" fmla="*/ 67 h 751"/>
                <a:gd name="T14" fmla="*/ 375 w 750"/>
                <a:gd name="T15" fmla="*/ 67 h 751"/>
                <a:gd name="T16" fmla="*/ 683 w 750"/>
                <a:gd name="T17" fmla="*/ 375 h 751"/>
                <a:gd name="T18" fmla="*/ 375 w 750"/>
                <a:gd name="T19" fmla="*/ 683 h 751"/>
                <a:gd name="T20" fmla="*/ 67 w 750"/>
                <a:gd name="T21" fmla="*/ 375 h 751"/>
                <a:gd name="T22" fmla="*/ 375 w 750"/>
                <a:gd name="T23" fmla="*/ 67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0" h="751">
                  <a:moveTo>
                    <a:pt x="375" y="751"/>
                  </a:moveTo>
                  <a:lnTo>
                    <a:pt x="375" y="751"/>
                  </a:lnTo>
                  <a:cubicBezTo>
                    <a:pt x="582" y="751"/>
                    <a:pt x="750" y="582"/>
                    <a:pt x="750" y="375"/>
                  </a:cubicBezTo>
                  <a:cubicBezTo>
                    <a:pt x="750" y="168"/>
                    <a:pt x="582" y="0"/>
                    <a:pt x="375" y="0"/>
                  </a:cubicBezTo>
                  <a:cubicBezTo>
                    <a:pt x="168" y="0"/>
                    <a:pt x="0" y="168"/>
                    <a:pt x="0" y="375"/>
                  </a:cubicBezTo>
                  <a:cubicBezTo>
                    <a:pt x="0" y="582"/>
                    <a:pt x="168" y="751"/>
                    <a:pt x="375" y="751"/>
                  </a:cubicBezTo>
                  <a:close/>
                  <a:moveTo>
                    <a:pt x="375" y="67"/>
                  </a:moveTo>
                  <a:lnTo>
                    <a:pt x="375" y="67"/>
                  </a:lnTo>
                  <a:cubicBezTo>
                    <a:pt x="545" y="67"/>
                    <a:pt x="683" y="205"/>
                    <a:pt x="683" y="375"/>
                  </a:cubicBezTo>
                  <a:cubicBezTo>
                    <a:pt x="683" y="545"/>
                    <a:pt x="545" y="683"/>
                    <a:pt x="375" y="683"/>
                  </a:cubicBezTo>
                  <a:cubicBezTo>
                    <a:pt x="205" y="683"/>
                    <a:pt x="67" y="545"/>
                    <a:pt x="67" y="375"/>
                  </a:cubicBezTo>
                  <a:cubicBezTo>
                    <a:pt x="67" y="205"/>
                    <a:pt x="205" y="67"/>
                    <a:pt x="375" y="67"/>
                  </a:cubicBez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F4952713-C745-4DA8-9F49-FDC7C8F9F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63" y="3573463"/>
              <a:ext cx="1123950" cy="977900"/>
            </a:xfrm>
            <a:custGeom>
              <a:avLst/>
              <a:gdLst>
                <a:gd name="T0" fmla="*/ 772 w 1175"/>
                <a:gd name="T1" fmla="*/ 0 h 1021"/>
                <a:gd name="T2" fmla="*/ 772 w 1175"/>
                <a:gd name="T3" fmla="*/ 0 h 1021"/>
                <a:gd name="T4" fmla="*/ 402 w 1175"/>
                <a:gd name="T5" fmla="*/ 0 h 1021"/>
                <a:gd name="T6" fmla="*/ 0 w 1175"/>
                <a:gd name="T7" fmla="*/ 403 h 1021"/>
                <a:gd name="T8" fmla="*/ 0 w 1175"/>
                <a:gd name="T9" fmla="*/ 1021 h 1021"/>
                <a:gd name="T10" fmla="*/ 67 w 1175"/>
                <a:gd name="T11" fmla="*/ 1021 h 1021"/>
                <a:gd name="T12" fmla="*/ 67 w 1175"/>
                <a:gd name="T13" fmla="*/ 403 h 1021"/>
                <a:gd name="T14" fmla="*/ 402 w 1175"/>
                <a:gd name="T15" fmla="*/ 67 h 1021"/>
                <a:gd name="T16" fmla="*/ 772 w 1175"/>
                <a:gd name="T17" fmla="*/ 67 h 1021"/>
                <a:gd name="T18" fmla="*/ 1107 w 1175"/>
                <a:gd name="T19" fmla="*/ 403 h 1021"/>
                <a:gd name="T20" fmla="*/ 1107 w 1175"/>
                <a:gd name="T21" fmla="*/ 1021 h 1021"/>
                <a:gd name="T22" fmla="*/ 1175 w 1175"/>
                <a:gd name="T23" fmla="*/ 1021 h 1021"/>
                <a:gd name="T24" fmla="*/ 1175 w 1175"/>
                <a:gd name="T25" fmla="*/ 403 h 1021"/>
                <a:gd name="T26" fmla="*/ 772 w 1175"/>
                <a:gd name="T27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5" h="1021">
                  <a:moveTo>
                    <a:pt x="772" y="0"/>
                  </a:moveTo>
                  <a:lnTo>
                    <a:pt x="772" y="0"/>
                  </a:lnTo>
                  <a:lnTo>
                    <a:pt x="402" y="0"/>
                  </a:lnTo>
                  <a:cubicBezTo>
                    <a:pt x="180" y="0"/>
                    <a:pt x="0" y="181"/>
                    <a:pt x="0" y="403"/>
                  </a:cubicBezTo>
                  <a:lnTo>
                    <a:pt x="0" y="1021"/>
                  </a:lnTo>
                  <a:lnTo>
                    <a:pt x="67" y="1021"/>
                  </a:lnTo>
                  <a:lnTo>
                    <a:pt x="67" y="403"/>
                  </a:lnTo>
                  <a:cubicBezTo>
                    <a:pt x="67" y="218"/>
                    <a:pt x="217" y="67"/>
                    <a:pt x="402" y="67"/>
                  </a:cubicBezTo>
                  <a:lnTo>
                    <a:pt x="772" y="67"/>
                  </a:lnTo>
                  <a:cubicBezTo>
                    <a:pt x="957" y="67"/>
                    <a:pt x="1107" y="218"/>
                    <a:pt x="1107" y="403"/>
                  </a:cubicBezTo>
                  <a:lnTo>
                    <a:pt x="1107" y="1021"/>
                  </a:lnTo>
                  <a:lnTo>
                    <a:pt x="1175" y="1021"/>
                  </a:lnTo>
                  <a:lnTo>
                    <a:pt x="1175" y="403"/>
                  </a:lnTo>
                  <a:cubicBezTo>
                    <a:pt x="1175" y="181"/>
                    <a:pt x="994" y="0"/>
                    <a:pt x="772" y="0"/>
                  </a:cubicBez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2F4EC0E6-7CD3-4D79-8A99-AF5B432DD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063" y="1093788"/>
              <a:ext cx="2198688" cy="1971675"/>
            </a:xfrm>
            <a:custGeom>
              <a:avLst/>
              <a:gdLst>
                <a:gd name="T0" fmla="*/ 1901 w 2298"/>
                <a:gd name="T1" fmla="*/ 1515 h 2061"/>
                <a:gd name="T2" fmla="*/ 1901 w 2298"/>
                <a:gd name="T3" fmla="*/ 1515 h 2061"/>
                <a:gd name="T4" fmla="*/ 2252 w 2298"/>
                <a:gd name="T5" fmla="*/ 928 h 2061"/>
                <a:gd name="T6" fmla="*/ 1528 w 2298"/>
                <a:gd name="T7" fmla="*/ 35 h 2061"/>
                <a:gd name="T8" fmla="*/ 717 w 2298"/>
                <a:gd name="T9" fmla="*/ 479 h 2061"/>
                <a:gd name="T10" fmla="*/ 613 w 2298"/>
                <a:gd name="T11" fmla="*/ 483 h 2061"/>
                <a:gd name="T12" fmla="*/ 161 w 2298"/>
                <a:gd name="T13" fmla="*/ 739 h 2061"/>
                <a:gd name="T14" fmla="*/ 22 w 2298"/>
                <a:gd name="T15" fmla="*/ 1239 h 2061"/>
                <a:gd name="T16" fmla="*/ 321 w 2298"/>
                <a:gd name="T17" fmla="*/ 1722 h 2061"/>
                <a:gd name="T18" fmla="*/ 363 w 2298"/>
                <a:gd name="T19" fmla="*/ 2061 h 2061"/>
                <a:gd name="T20" fmla="*/ 637 w 2298"/>
                <a:gd name="T21" fmla="*/ 1832 h 2061"/>
                <a:gd name="T22" fmla="*/ 778 w 2298"/>
                <a:gd name="T23" fmla="*/ 1830 h 2061"/>
                <a:gd name="T24" fmla="*/ 1193 w 2298"/>
                <a:gd name="T25" fmla="*/ 1617 h 2061"/>
                <a:gd name="T26" fmla="*/ 1358 w 2298"/>
                <a:gd name="T27" fmla="*/ 1652 h 2061"/>
                <a:gd name="T28" fmla="*/ 1530 w 2298"/>
                <a:gd name="T29" fmla="*/ 1651 h 2061"/>
                <a:gd name="T30" fmla="*/ 1859 w 2298"/>
                <a:gd name="T31" fmla="*/ 1917 h 2061"/>
                <a:gd name="T32" fmla="*/ 1901 w 2298"/>
                <a:gd name="T33" fmla="*/ 1515 h 2061"/>
                <a:gd name="T34" fmla="*/ 770 w 2298"/>
                <a:gd name="T35" fmla="*/ 1763 h 2061"/>
                <a:gd name="T36" fmla="*/ 770 w 2298"/>
                <a:gd name="T37" fmla="*/ 1763 h 2061"/>
                <a:gd name="T38" fmla="*/ 630 w 2298"/>
                <a:gd name="T39" fmla="*/ 1764 h 2061"/>
                <a:gd name="T40" fmla="*/ 616 w 2298"/>
                <a:gd name="T41" fmla="*/ 1762 h 2061"/>
                <a:gd name="T42" fmla="*/ 414 w 2298"/>
                <a:gd name="T43" fmla="*/ 1931 h 2061"/>
                <a:gd name="T44" fmla="*/ 384 w 2298"/>
                <a:gd name="T45" fmla="*/ 1682 h 2061"/>
                <a:gd name="T46" fmla="*/ 370 w 2298"/>
                <a:gd name="T47" fmla="*/ 1674 h 2061"/>
                <a:gd name="T48" fmla="*/ 89 w 2298"/>
                <a:gd name="T49" fmla="*/ 1231 h 2061"/>
                <a:gd name="T50" fmla="*/ 621 w 2298"/>
                <a:gd name="T51" fmla="*/ 550 h 2061"/>
                <a:gd name="T52" fmla="*/ 1302 w 2298"/>
                <a:gd name="T53" fmla="*/ 1082 h 2061"/>
                <a:gd name="T54" fmla="*/ 770 w 2298"/>
                <a:gd name="T55" fmla="*/ 1763 h 2061"/>
                <a:gd name="T56" fmla="*/ 1837 w 2298"/>
                <a:gd name="T57" fmla="*/ 1477 h 2061"/>
                <a:gd name="T58" fmla="*/ 1837 w 2298"/>
                <a:gd name="T59" fmla="*/ 1477 h 2061"/>
                <a:gd name="T60" fmla="*/ 1805 w 2298"/>
                <a:gd name="T61" fmla="*/ 1787 h 2061"/>
                <a:gd name="T62" fmla="*/ 1550 w 2298"/>
                <a:gd name="T63" fmla="*/ 1581 h 2061"/>
                <a:gd name="T64" fmla="*/ 1536 w 2298"/>
                <a:gd name="T65" fmla="*/ 1583 h 2061"/>
                <a:gd name="T66" fmla="*/ 1365 w 2298"/>
                <a:gd name="T67" fmla="*/ 1585 h 2061"/>
                <a:gd name="T68" fmla="*/ 1239 w 2298"/>
                <a:gd name="T69" fmla="*/ 1561 h 2061"/>
                <a:gd name="T70" fmla="*/ 1369 w 2298"/>
                <a:gd name="T71" fmla="*/ 1074 h 2061"/>
                <a:gd name="T72" fmla="*/ 790 w 2298"/>
                <a:gd name="T73" fmla="*/ 486 h 2061"/>
                <a:gd name="T74" fmla="*/ 1521 w 2298"/>
                <a:gd name="T75" fmla="*/ 102 h 2061"/>
                <a:gd name="T76" fmla="*/ 2185 w 2298"/>
                <a:gd name="T77" fmla="*/ 921 h 2061"/>
                <a:gd name="T78" fmla="*/ 1851 w 2298"/>
                <a:gd name="T79" fmla="*/ 1468 h 2061"/>
                <a:gd name="T80" fmla="*/ 1837 w 2298"/>
                <a:gd name="T81" fmla="*/ 1477 h 2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98" h="2061">
                  <a:moveTo>
                    <a:pt x="1901" y="1515"/>
                  </a:moveTo>
                  <a:lnTo>
                    <a:pt x="1901" y="1515"/>
                  </a:lnTo>
                  <a:cubicBezTo>
                    <a:pt x="2099" y="1380"/>
                    <a:pt x="2227" y="1167"/>
                    <a:pt x="2252" y="928"/>
                  </a:cubicBezTo>
                  <a:cubicBezTo>
                    <a:pt x="2298" y="483"/>
                    <a:pt x="1974" y="82"/>
                    <a:pt x="1528" y="35"/>
                  </a:cubicBezTo>
                  <a:cubicBezTo>
                    <a:pt x="1191" y="0"/>
                    <a:pt x="869" y="178"/>
                    <a:pt x="717" y="479"/>
                  </a:cubicBezTo>
                  <a:cubicBezTo>
                    <a:pt x="683" y="478"/>
                    <a:pt x="648" y="479"/>
                    <a:pt x="613" y="483"/>
                  </a:cubicBezTo>
                  <a:cubicBezTo>
                    <a:pt x="433" y="505"/>
                    <a:pt x="273" y="596"/>
                    <a:pt x="161" y="739"/>
                  </a:cubicBezTo>
                  <a:cubicBezTo>
                    <a:pt x="49" y="882"/>
                    <a:pt x="0" y="1059"/>
                    <a:pt x="22" y="1239"/>
                  </a:cubicBezTo>
                  <a:cubicBezTo>
                    <a:pt x="47" y="1437"/>
                    <a:pt x="155" y="1612"/>
                    <a:pt x="321" y="1722"/>
                  </a:cubicBezTo>
                  <a:lnTo>
                    <a:pt x="363" y="2061"/>
                  </a:lnTo>
                  <a:lnTo>
                    <a:pt x="637" y="1832"/>
                  </a:lnTo>
                  <a:cubicBezTo>
                    <a:pt x="686" y="1836"/>
                    <a:pt x="733" y="1836"/>
                    <a:pt x="778" y="1830"/>
                  </a:cubicBezTo>
                  <a:cubicBezTo>
                    <a:pt x="944" y="1810"/>
                    <a:pt x="1088" y="1731"/>
                    <a:pt x="1193" y="1617"/>
                  </a:cubicBezTo>
                  <a:cubicBezTo>
                    <a:pt x="1247" y="1634"/>
                    <a:pt x="1303" y="1646"/>
                    <a:pt x="1358" y="1652"/>
                  </a:cubicBezTo>
                  <a:cubicBezTo>
                    <a:pt x="1413" y="1658"/>
                    <a:pt x="1471" y="1658"/>
                    <a:pt x="1530" y="1651"/>
                  </a:cubicBezTo>
                  <a:lnTo>
                    <a:pt x="1859" y="1917"/>
                  </a:lnTo>
                  <a:lnTo>
                    <a:pt x="1901" y="1515"/>
                  </a:lnTo>
                  <a:close/>
                  <a:moveTo>
                    <a:pt x="770" y="1763"/>
                  </a:moveTo>
                  <a:lnTo>
                    <a:pt x="770" y="1763"/>
                  </a:lnTo>
                  <a:cubicBezTo>
                    <a:pt x="725" y="1769"/>
                    <a:pt x="678" y="1769"/>
                    <a:pt x="630" y="1764"/>
                  </a:cubicBezTo>
                  <a:lnTo>
                    <a:pt x="616" y="1762"/>
                  </a:lnTo>
                  <a:lnTo>
                    <a:pt x="414" y="1931"/>
                  </a:lnTo>
                  <a:lnTo>
                    <a:pt x="384" y="1682"/>
                  </a:lnTo>
                  <a:lnTo>
                    <a:pt x="370" y="1674"/>
                  </a:lnTo>
                  <a:cubicBezTo>
                    <a:pt x="214" y="1575"/>
                    <a:pt x="111" y="1414"/>
                    <a:pt x="89" y="1231"/>
                  </a:cubicBezTo>
                  <a:cubicBezTo>
                    <a:pt x="48" y="897"/>
                    <a:pt x="287" y="591"/>
                    <a:pt x="621" y="550"/>
                  </a:cubicBezTo>
                  <a:cubicBezTo>
                    <a:pt x="955" y="509"/>
                    <a:pt x="1261" y="748"/>
                    <a:pt x="1302" y="1082"/>
                  </a:cubicBezTo>
                  <a:cubicBezTo>
                    <a:pt x="1343" y="1417"/>
                    <a:pt x="1105" y="1722"/>
                    <a:pt x="770" y="1763"/>
                  </a:cubicBezTo>
                  <a:close/>
                  <a:moveTo>
                    <a:pt x="1837" y="1477"/>
                  </a:moveTo>
                  <a:lnTo>
                    <a:pt x="1837" y="1477"/>
                  </a:lnTo>
                  <a:lnTo>
                    <a:pt x="1805" y="1787"/>
                  </a:lnTo>
                  <a:lnTo>
                    <a:pt x="1550" y="1581"/>
                  </a:lnTo>
                  <a:lnTo>
                    <a:pt x="1536" y="1583"/>
                  </a:lnTo>
                  <a:cubicBezTo>
                    <a:pt x="1477" y="1590"/>
                    <a:pt x="1420" y="1591"/>
                    <a:pt x="1365" y="1585"/>
                  </a:cubicBezTo>
                  <a:cubicBezTo>
                    <a:pt x="1323" y="1581"/>
                    <a:pt x="1281" y="1573"/>
                    <a:pt x="1239" y="1561"/>
                  </a:cubicBezTo>
                  <a:cubicBezTo>
                    <a:pt x="1340" y="1426"/>
                    <a:pt x="1391" y="1254"/>
                    <a:pt x="1369" y="1074"/>
                  </a:cubicBezTo>
                  <a:cubicBezTo>
                    <a:pt x="1331" y="763"/>
                    <a:pt x="1086" y="527"/>
                    <a:pt x="790" y="486"/>
                  </a:cubicBezTo>
                  <a:cubicBezTo>
                    <a:pt x="933" y="223"/>
                    <a:pt x="1221" y="70"/>
                    <a:pt x="1521" y="102"/>
                  </a:cubicBezTo>
                  <a:cubicBezTo>
                    <a:pt x="1930" y="145"/>
                    <a:pt x="2228" y="512"/>
                    <a:pt x="2185" y="921"/>
                  </a:cubicBezTo>
                  <a:cubicBezTo>
                    <a:pt x="2161" y="1145"/>
                    <a:pt x="2040" y="1344"/>
                    <a:pt x="1851" y="1468"/>
                  </a:cubicBezTo>
                  <a:lnTo>
                    <a:pt x="1837" y="1477"/>
                  </a:ln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825283-0F15-560E-EB19-0D4D4890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r>
              <a:rPr lang="de-CH" dirty="0" err="1"/>
              <a:t>Ottobre</a:t>
            </a:r>
            <a:r>
              <a:rPr lang="de-CH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863793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A0F93-EF7E-4435-8D57-2CFE62ECC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506454"/>
            <a:ext cx="10692630" cy="2619214"/>
          </a:xfrm>
        </p:spPr>
        <p:txBody>
          <a:bodyPr/>
          <a:lstStyle/>
          <a:p>
            <a:r>
              <a:rPr lang="de-CH" dirty="0"/>
              <a:t>PEIK </a:t>
            </a:r>
            <a:r>
              <a:rPr lang="de-CH" dirty="0" err="1"/>
              <a:t>conviene</a:t>
            </a:r>
            <a:r>
              <a:rPr lang="de-CH" dirty="0"/>
              <a:t>!</a:t>
            </a:r>
            <a:br>
              <a:rPr lang="de-CH" dirty="0"/>
            </a:br>
            <a:r>
              <a:rPr lang="de-CH" dirty="0"/>
              <a:t>Grazie per </a:t>
            </a:r>
            <a:r>
              <a:rPr lang="de-CH" dirty="0" err="1"/>
              <a:t>l’attenzione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4B7780-1C30-433F-B0C2-C547FA514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392" y="3284984"/>
            <a:ext cx="9000442" cy="1360748"/>
          </a:xfrm>
        </p:spPr>
        <p:txBody>
          <a:bodyPr/>
          <a:lstStyle/>
          <a:p>
            <a:r>
              <a:rPr lang="de-CH" dirty="0"/>
              <a:t>Maurizio Guarrella,</a:t>
            </a:r>
          </a:p>
          <a:p>
            <a:r>
              <a:rPr lang="de-CH" dirty="0" err="1"/>
              <a:t>Delegato</a:t>
            </a:r>
            <a:r>
              <a:rPr lang="de-CH" dirty="0"/>
              <a:t> PEIK per la Svizzera italiana</a:t>
            </a:r>
          </a:p>
          <a:p>
            <a:endParaRPr lang="de-CH" dirty="0"/>
          </a:p>
          <a:p>
            <a:r>
              <a:rPr lang="de-CH" dirty="0"/>
              <a:t>mguarrella@peik.ch</a:t>
            </a:r>
          </a:p>
          <a:p>
            <a:r>
              <a:rPr lang="de-CH" dirty="0"/>
              <a:t>058 750 05 06</a:t>
            </a:r>
          </a:p>
          <a:p>
            <a:r>
              <a:rPr lang="de-CH" dirty="0"/>
              <a:t>079 337 18 11</a:t>
            </a:r>
          </a:p>
          <a:p>
            <a:endParaRPr lang="de-CH" dirty="0"/>
          </a:p>
          <a:p>
            <a:r>
              <a:rPr lang="de-CH" dirty="0"/>
              <a:t>info@peik.ch</a:t>
            </a:r>
          </a:p>
          <a:p>
            <a:r>
              <a:rPr lang="de-CH" dirty="0"/>
              <a:t>058 750 05 25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E0EA99-B593-3E5B-C859-AAEB62DA818B}"/>
              </a:ext>
            </a:extLst>
          </p:cNvPr>
          <p:cNvSpPr txBox="1"/>
          <p:nvPr/>
        </p:nvSpPr>
        <p:spPr>
          <a:xfrm>
            <a:off x="2592729" y="495396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3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000" dirty="0" err="1">
                <a:solidFill>
                  <a:srgbClr val="293F60"/>
                </a:solidFill>
                <a:latin typeface="Arial"/>
                <a:cs typeface="Arial"/>
              </a:rPr>
              <a:t>Che</a:t>
            </a:r>
            <a:r>
              <a:rPr lang="de-CH" sz="3000" dirty="0">
                <a:solidFill>
                  <a:srgbClr val="293F60"/>
                </a:solidFill>
                <a:latin typeface="Arial"/>
                <a:cs typeface="Arial"/>
              </a:rPr>
              <a:t> </a:t>
            </a:r>
            <a:r>
              <a:rPr lang="de-CH" sz="3000" dirty="0" err="1">
                <a:solidFill>
                  <a:srgbClr val="293F60"/>
                </a:solidFill>
                <a:latin typeface="Arial"/>
                <a:cs typeface="Arial"/>
              </a:rPr>
              <a:t>cos’è</a:t>
            </a:r>
            <a:r>
              <a:rPr lang="de-CH" sz="3000" dirty="0">
                <a:solidFill>
                  <a:srgbClr val="293F60"/>
                </a:solidFill>
                <a:latin typeface="Arial"/>
                <a:cs typeface="Arial"/>
              </a:rPr>
              <a:t> PEIK?</a:t>
            </a:r>
            <a:endParaRPr lang="de-CH" sz="3000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r>
              <a:rPr lang="de-CH" dirty="0" err="1"/>
              <a:t>Ottobre</a:t>
            </a:r>
            <a:r>
              <a:rPr lang="de-CH" dirty="0"/>
              <a:t>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3</a:t>
            </a:fld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BB038-ED1F-4F80-A77D-FB609B5E0DD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07868" y="1563272"/>
            <a:ext cx="6876764" cy="4613690"/>
          </a:xfrm>
        </p:spPr>
        <p:txBody>
          <a:bodyPr/>
          <a:lstStyle/>
          <a:p>
            <a:r>
              <a:rPr lang="de-CH" sz="2000" noProof="0" dirty="0">
                <a:solidFill>
                  <a:schemeClr val="tx1"/>
                </a:solidFill>
              </a:rPr>
              <a:t>PEIK </a:t>
            </a:r>
            <a:r>
              <a:rPr lang="de-CH" dirty="0">
                <a:solidFill>
                  <a:schemeClr val="tx1"/>
                </a:solidFill>
              </a:rPr>
              <a:t>è </a:t>
            </a:r>
            <a:r>
              <a:rPr lang="de-CH" dirty="0" err="1">
                <a:solidFill>
                  <a:schemeClr val="tx1"/>
                </a:solidFill>
              </a:rPr>
              <a:t>un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programma</a:t>
            </a:r>
            <a:r>
              <a:rPr lang="de-CH" dirty="0">
                <a:solidFill>
                  <a:schemeClr val="tx1"/>
                </a:solidFill>
              </a:rPr>
              <a:t> di </a:t>
            </a:r>
            <a:r>
              <a:rPr lang="de-CH" dirty="0" err="1">
                <a:solidFill>
                  <a:schemeClr val="tx1"/>
                </a:solidFill>
              </a:rPr>
              <a:t>SvizzeraEnergia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sz="2000" b="1" i="1" noProof="0" dirty="0">
                <a:solidFill>
                  <a:schemeClr val="tx1"/>
                </a:solidFill>
              </a:rPr>
              <a:t>P</a:t>
            </a:r>
            <a:r>
              <a:rPr lang="de-CH" sz="2000" i="1" noProof="0" dirty="0">
                <a:solidFill>
                  <a:schemeClr val="tx1"/>
                </a:solidFill>
              </a:rPr>
              <a:t>rofessionelle </a:t>
            </a:r>
            <a:r>
              <a:rPr lang="de-CH" sz="2000" b="1" i="1" noProof="0" dirty="0">
                <a:solidFill>
                  <a:schemeClr val="tx1"/>
                </a:solidFill>
              </a:rPr>
              <a:t>E</a:t>
            </a:r>
            <a:r>
              <a:rPr lang="de-CH" sz="2000" i="1" noProof="0" dirty="0">
                <a:solidFill>
                  <a:schemeClr val="tx1"/>
                </a:solidFill>
              </a:rPr>
              <a:t>nergieberatung </a:t>
            </a:r>
            <a:r>
              <a:rPr lang="de-CH" sz="2000" i="1" noProof="0" dirty="0" err="1">
                <a:solidFill>
                  <a:schemeClr val="tx1"/>
                </a:solidFill>
              </a:rPr>
              <a:t>für</a:t>
            </a:r>
            <a:r>
              <a:rPr lang="de-CH" sz="2000" i="1" noProof="0" dirty="0">
                <a:solidFill>
                  <a:schemeClr val="tx1"/>
                </a:solidFill>
              </a:rPr>
              <a:t> </a:t>
            </a:r>
            <a:r>
              <a:rPr lang="de-CH" sz="2000" b="1" i="1" noProof="0" dirty="0">
                <a:solidFill>
                  <a:schemeClr val="tx1"/>
                </a:solidFill>
              </a:rPr>
              <a:t>I</a:t>
            </a:r>
            <a:r>
              <a:rPr lang="de-CH" sz="2000" i="1" noProof="0" dirty="0">
                <a:solidFill>
                  <a:schemeClr val="tx1"/>
                </a:solidFill>
              </a:rPr>
              <a:t>hr </a:t>
            </a:r>
            <a:r>
              <a:rPr lang="de-CH" sz="2000" b="1" i="1" noProof="0" dirty="0">
                <a:solidFill>
                  <a:schemeClr val="tx1"/>
                </a:solidFill>
              </a:rPr>
              <a:t>K</a:t>
            </a:r>
            <a:r>
              <a:rPr lang="de-CH" sz="2000" i="1" noProof="0" dirty="0">
                <a:solidFill>
                  <a:schemeClr val="tx1"/>
                </a:solidFill>
              </a:rPr>
              <a:t>MU         </a:t>
            </a:r>
            <a:r>
              <a:rPr lang="it-IT" sz="2000" noProof="0" dirty="0">
                <a:solidFill>
                  <a:schemeClr val="tx1"/>
                </a:solidFill>
              </a:rPr>
              <a:t>Consulenza energetica professionale per la vostra PMI</a:t>
            </a:r>
          </a:p>
          <a:p>
            <a:pPr lvl="1"/>
            <a:r>
              <a:rPr lang="de-CH" sz="2000" dirty="0">
                <a:solidFill>
                  <a:schemeClr val="tx1"/>
                </a:solidFill>
              </a:rPr>
              <a:t>PEIK aiuta le PMI ad affrontare in modo mirato i progetti di risparmio energetico</a:t>
            </a:r>
          </a:p>
          <a:p>
            <a:pPr lvl="1"/>
            <a:r>
              <a:rPr lang="de-CH" sz="2000" noProof="0" dirty="0" err="1">
                <a:solidFill>
                  <a:schemeClr val="tx1"/>
                </a:solidFill>
              </a:rPr>
              <a:t>Adatto</a:t>
            </a:r>
            <a:r>
              <a:rPr lang="de-CH" sz="2000" noProof="0" dirty="0">
                <a:solidFill>
                  <a:schemeClr val="tx1"/>
                </a:solidFill>
              </a:rPr>
              <a:t> per tutte le aziende in Svizzera con costi energetici compresi </a:t>
            </a:r>
            <a:r>
              <a:rPr lang="de-CH" sz="2000" noProof="0" dirty="0" err="1">
                <a:solidFill>
                  <a:schemeClr val="tx1"/>
                </a:solidFill>
              </a:rPr>
              <a:t>tra</a:t>
            </a:r>
            <a:r>
              <a:rPr lang="de-CH" sz="2000" noProof="0" dirty="0">
                <a:solidFill>
                  <a:schemeClr val="tx1"/>
                </a:solidFill>
              </a:rPr>
              <a:t> 20</a:t>
            </a:r>
            <a:r>
              <a:rPr lang="de-CH" dirty="0">
                <a:solidFill>
                  <a:schemeClr val="tx1"/>
                </a:solidFill>
              </a:rPr>
              <a:t>’</a:t>
            </a:r>
            <a:r>
              <a:rPr lang="de-CH" sz="2000" noProof="0" dirty="0">
                <a:solidFill>
                  <a:schemeClr val="tx1"/>
                </a:solidFill>
              </a:rPr>
              <a:t>000 e 300</a:t>
            </a:r>
            <a:r>
              <a:rPr lang="de-CH" dirty="0">
                <a:solidFill>
                  <a:schemeClr val="tx1"/>
                </a:solidFill>
              </a:rPr>
              <a:t>’</a:t>
            </a:r>
            <a:r>
              <a:rPr lang="de-CH" sz="2000" noProof="0" dirty="0">
                <a:solidFill>
                  <a:schemeClr val="tx1"/>
                </a:solidFill>
              </a:rPr>
              <a:t>000 </a:t>
            </a:r>
            <a:r>
              <a:rPr lang="de-CH" sz="2000" noProof="0" dirty="0" err="1">
                <a:solidFill>
                  <a:schemeClr val="tx1"/>
                </a:solidFill>
              </a:rPr>
              <a:t>franchi</a:t>
            </a:r>
            <a:r>
              <a:rPr lang="de-CH" sz="2000" noProof="0" dirty="0">
                <a:solidFill>
                  <a:schemeClr val="tx1"/>
                </a:solidFill>
              </a:rPr>
              <a:t> </a:t>
            </a:r>
            <a:r>
              <a:rPr lang="de-CH" sz="2000" noProof="0" dirty="0" err="1">
                <a:solidFill>
                  <a:schemeClr val="tx1"/>
                </a:solidFill>
              </a:rPr>
              <a:t>all'anno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sz="1600" dirty="0">
                <a:solidFill>
                  <a:schemeClr val="tx1"/>
                </a:solidFill>
              </a:rPr>
              <a:t>(per es. </a:t>
            </a:r>
            <a:r>
              <a:rPr lang="de-CH" sz="1600" dirty="0" err="1">
                <a:solidFill>
                  <a:schemeClr val="tx1"/>
                </a:solidFill>
              </a:rPr>
              <a:t>industria</a:t>
            </a:r>
            <a:r>
              <a:rPr lang="de-CH" sz="1600" dirty="0">
                <a:solidFill>
                  <a:schemeClr val="tx1"/>
                </a:solidFill>
              </a:rPr>
              <a:t>, </a:t>
            </a:r>
            <a:r>
              <a:rPr lang="de-CH" sz="1600" dirty="0" err="1">
                <a:solidFill>
                  <a:schemeClr val="tx1"/>
                </a:solidFill>
              </a:rPr>
              <a:t>turistico-alberghiero</a:t>
            </a:r>
            <a:r>
              <a:rPr lang="de-CH" sz="1600" dirty="0">
                <a:solidFill>
                  <a:schemeClr val="tx1"/>
                </a:solidFill>
              </a:rPr>
              <a:t>, </a:t>
            </a:r>
            <a:r>
              <a:rPr lang="de-CH" sz="1600" dirty="0" err="1">
                <a:solidFill>
                  <a:schemeClr val="tx1"/>
                </a:solidFill>
              </a:rPr>
              <a:t>servizi</a:t>
            </a:r>
            <a:r>
              <a:rPr lang="de-CH" sz="1600" dirty="0">
                <a:solidFill>
                  <a:schemeClr val="tx1"/>
                </a:solidFill>
              </a:rPr>
              <a:t>, </a:t>
            </a:r>
            <a:r>
              <a:rPr lang="de-CH" sz="1600" dirty="0" err="1">
                <a:solidFill>
                  <a:schemeClr val="tx1"/>
                </a:solidFill>
              </a:rPr>
              <a:t>agricoltura</a:t>
            </a:r>
            <a:r>
              <a:rPr lang="de-CH" sz="1600" dirty="0">
                <a:solidFill>
                  <a:schemeClr val="tx1"/>
                </a:solidFill>
              </a:rPr>
              <a:t>, </a:t>
            </a:r>
            <a:r>
              <a:rPr lang="de-CH" sz="1600" dirty="0" err="1">
                <a:solidFill>
                  <a:schemeClr val="tx1"/>
                </a:solidFill>
              </a:rPr>
              <a:t>centri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commerciali</a:t>
            </a:r>
            <a:r>
              <a:rPr lang="de-CH" sz="1600" dirty="0">
                <a:solidFill>
                  <a:schemeClr val="tx1"/>
                </a:solidFill>
              </a:rPr>
              <a:t>) </a:t>
            </a:r>
            <a:endParaRPr lang="de-CH" sz="1600" noProof="0" dirty="0">
              <a:solidFill>
                <a:schemeClr val="tx1"/>
              </a:solidFill>
            </a:endParaRPr>
          </a:p>
          <a:p>
            <a:pPr lvl="1"/>
            <a:r>
              <a:rPr lang="de-CH" sz="2000" dirty="0">
                <a:solidFill>
                  <a:schemeClr val="tx1"/>
                </a:solidFill>
              </a:rPr>
              <a:t>Oltre 200 professionisti </a:t>
            </a:r>
            <a:r>
              <a:rPr lang="de-CH" sz="2000" dirty="0" err="1">
                <a:solidFill>
                  <a:schemeClr val="tx1"/>
                </a:solidFill>
              </a:rPr>
              <a:t>dell'energia</a:t>
            </a:r>
            <a:r>
              <a:rPr lang="de-CH" sz="2000" dirty="0">
                <a:solidFill>
                  <a:schemeClr val="tx1"/>
                </a:solidFill>
              </a:rPr>
              <a:t> PEIK </a:t>
            </a:r>
            <a:r>
              <a:rPr lang="de-CH" sz="2000" dirty="0" err="1">
                <a:solidFill>
                  <a:schemeClr val="tx1"/>
                </a:solidFill>
              </a:rPr>
              <a:t>accreditati</a:t>
            </a:r>
            <a:r>
              <a:rPr lang="de-CH" sz="2000" dirty="0">
                <a:solidFill>
                  <a:schemeClr val="tx1"/>
                </a:solidFill>
              </a:rPr>
              <a:t> in tutta la Svizzera, in </a:t>
            </a:r>
            <a:r>
              <a:rPr lang="de-CH" sz="2000" dirty="0" err="1">
                <a:solidFill>
                  <a:schemeClr val="tx1"/>
                </a:solidFill>
              </a:rPr>
              <a:t>ogni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regione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linguistica</a:t>
            </a:r>
            <a:endParaRPr lang="de-CH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de-CH" dirty="0">
                <a:solidFill>
                  <a:srgbClr val="EA5A0D"/>
                </a:solidFill>
              </a:rPr>
              <a:t>    </a:t>
            </a:r>
          </a:p>
          <a:p>
            <a:pPr marL="0" lvl="1" indent="0">
              <a:buNone/>
            </a:pPr>
            <a:r>
              <a:rPr lang="de-CH" sz="2000" dirty="0">
                <a:solidFill>
                  <a:srgbClr val="EA5A0D"/>
                </a:solidFill>
              </a:rPr>
              <a:t>PEIK</a:t>
            </a:r>
            <a:r>
              <a:rPr lang="de-CH" dirty="0">
                <a:solidFill>
                  <a:srgbClr val="EA5A0D"/>
                </a:solidFill>
              </a:rPr>
              <a:t> é </a:t>
            </a:r>
            <a:r>
              <a:rPr lang="de-CH" dirty="0" err="1">
                <a:solidFill>
                  <a:srgbClr val="EA5A0D"/>
                </a:solidFill>
              </a:rPr>
              <a:t>l’opportunità</a:t>
            </a:r>
            <a:r>
              <a:rPr lang="de-CH" dirty="0">
                <a:solidFill>
                  <a:srgbClr val="EA5A0D"/>
                </a:solidFill>
              </a:rPr>
              <a:t> di </a:t>
            </a:r>
            <a:r>
              <a:rPr lang="de-CH" dirty="0" err="1">
                <a:solidFill>
                  <a:srgbClr val="EA5A0D"/>
                </a:solidFill>
              </a:rPr>
              <a:t>risparmio</a:t>
            </a:r>
            <a:r>
              <a:rPr lang="de-CH" dirty="0">
                <a:solidFill>
                  <a:srgbClr val="EA5A0D"/>
                </a:solidFill>
              </a:rPr>
              <a:t> </a:t>
            </a:r>
            <a:r>
              <a:rPr lang="de-CH" dirty="0" err="1">
                <a:solidFill>
                  <a:srgbClr val="EA5A0D"/>
                </a:solidFill>
              </a:rPr>
              <a:t>energetico</a:t>
            </a:r>
            <a:r>
              <a:rPr lang="de-CH" dirty="0">
                <a:solidFill>
                  <a:srgbClr val="EA5A0D"/>
                </a:solidFill>
              </a:rPr>
              <a:t> per le </a:t>
            </a:r>
            <a:r>
              <a:rPr lang="de-CH" dirty="0" err="1">
                <a:solidFill>
                  <a:srgbClr val="EA5A0D"/>
                </a:solidFill>
              </a:rPr>
              <a:t>aziende</a:t>
            </a:r>
            <a:endParaRPr lang="de-CH" sz="2000" dirty="0">
              <a:solidFill>
                <a:srgbClr val="EA5A0D"/>
              </a:solidFill>
            </a:endParaRPr>
          </a:p>
          <a:p>
            <a:pPr lvl="1"/>
            <a:endParaRPr lang="de-CH" dirty="0">
              <a:solidFill>
                <a:schemeClr val="tx1"/>
              </a:solidFill>
            </a:endParaRPr>
          </a:p>
          <a:p>
            <a:pPr lvl="1"/>
            <a:endParaRPr lang="de-CH" noProof="0" dirty="0">
              <a:solidFill>
                <a:schemeClr val="tx1"/>
              </a:solidFill>
            </a:endParaRPr>
          </a:p>
          <a:p>
            <a:pPr lvl="1"/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24" name="Inhaltsplatzhalter 23">
            <a:extLst>
              <a:ext uri="{FF2B5EF4-FFF2-40B4-BE49-F238E27FC236}">
                <a16:creationId xmlns:a16="http://schemas.microsoft.com/office/drawing/2014/main" id="{BD8FC28F-75F2-EAB9-5C75-76262D5D942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9" name="Grafik 18" descr="Ein Bild, das Kleidung, Person, Himmel, draußen enthält.&#10;&#10;Automatisch generierte Beschreibung">
            <a:extLst>
              <a:ext uri="{FF2B5EF4-FFF2-40B4-BE49-F238E27FC236}">
                <a16:creationId xmlns:a16="http://schemas.microsoft.com/office/drawing/2014/main" id="{EF557840-5A02-2DA0-5A04-C83B0B5217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78" y="1563272"/>
            <a:ext cx="3840929" cy="46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8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000" dirty="0">
                <a:solidFill>
                  <a:srgbClr val="293F60"/>
                </a:solidFill>
                <a:latin typeface="Arial"/>
                <a:cs typeface="Arial"/>
              </a:rPr>
              <a:t>Il risultato</a:t>
            </a:r>
            <a:endParaRPr lang="de-CH" sz="3000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4</a:t>
            </a:fld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BB038-ED1F-4F80-A77D-FB609B5E0DD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CH" noProof="0" dirty="0">
                <a:solidFill>
                  <a:schemeClr val="tx1"/>
                </a:solidFill>
              </a:rPr>
              <a:t>Un piano su misura per risparmiare energia e </a:t>
            </a:r>
            <a:r>
              <a:rPr lang="de-CH" noProof="0" dirty="0" err="1">
                <a:solidFill>
                  <a:schemeClr val="tx1"/>
                </a:solidFill>
              </a:rPr>
              <a:t>quindi</a:t>
            </a:r>
            <a:r>
              <a:rPr lang="de-CH" noProof="0" dirty="0">
                <a:solidFill>
                  <a:schemeClr val="tx1"/>
                </a:solidFill>
              </a:rPr>
              <a:t> i </a:t>
            </a:r>
            <a:r>
              <a:rPr lang="de-CH" noProof="0" dirty="0" err="1">
                <a:solidFill>
                  <a:schemeClr val="tx1"/>
                </a:solidFill>
              </a:rPr>
              <a:t>costi</a:t>
            </a:r>
            <a:endParaRPr lang="de-CH" noProof="0" dirty="0">
              <a:solidFill>
                <a:schemeClr val="tx1"/>
              </a:solidFill>
            </a:endParaRPr>
          </a:p>
          <a:p>
            <a:pPr lvl="1"/>
            <a:r>
              <a:rPr lang="de-CH" noProof="0" dirty="0">
                <a:solidFill>
                  <a:schemeClr val="tx1"/>
                </a:solidFill>
              </a:rPr>
              <a:t>PEIK si assume il 50% </a:t>
            </a:r>
            <a:r>
              <a:rPr lang="de-CH" noProof="0" dirty="0" err="1">
                <a:solidFill>
                  <a:schemeClr val="tx1"/>
                </a:solidFill>
              </a:rPr>
              <a:t>dei</a:t>
            </a:r>
            <a:r>
              <a:rPr lang="de-CH" noProof="0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costi</a:t>
            </a:r>
            <a:r>
              <a:rPr lang="de-CH" noProof="0" dirty="0">
                <a:solidFill>
                  <a:schemeClr val="tx1"/>
                </a:solidFill>
              </a:rPr>
              <a:t>:</a:t>
            </a:r>
          </a:p>
          <a:p>
            <a:pPr lvl="1"/>
            <a:endParaRPr lang="de-CH" noProof="0" dirty="0">
              <a:solidFill>
                <a:schemeClr val="tx1"/>
              </a:solidFill>
            </a:endParaRPr>
          </a:p>
          <a:p>
            <a:pPr lvl="3">
              <a:buFont typeface="Courier New" panose="02070309020205020404" pitchFamily="49" charset="0"/>
              <a:buChar char="o"/>
            </a:pPr>
            <a:r>
              <a:rPr lang="de-CH" noProof="0" dirty="0">
                <a:solidFill>
                  <a:schemeClr val="tx1"/>
                </a:solidFill>
              </a:rPr>
              <a:t>	</a:t>
            </a:r>
            <a:r>
              <a:rPr lang="de-CH" noProof="0" dirty="0">
                <a:solidFill>
                  <a:srgbClr val="EA5A0D"/>
                </a:solidFill>
              </a:rPr>
              <a:t>della </a:t>
            </a:r>
            <a:r>
              <a:rPr lang="de-CH" noProof="0" dirty="0" err="1">
                <a:solidFill>
                  <a:srgbClr val="EA5A0D"/>
                </a:solidFill>
              </a:rPr>
              <a:t>consulenza</a:t>
            </a:r>
            <a:r>
              <a:rPr lang="de-CH" noProof="0" dirty="0">
                <a:solidFill>
                  <a:srgbClr val="EA5A0D"/>
                </a:solidFill>
              </a:rPr>
              <a:t> </a:t>
            </a:r>
            <a:r>
              <a:rPr lang="de-CH" noProof="0" dirty="0" err="1">
                <a:solidFill>
                  <a:srgbClr val="EA5A0D"/>
                </a:solidFill>
              </a:rPr>
              <a:t>analitica</a:t>
            </a:r>
            <a:endParaRPr lang="de-CH" noProof="0" dirty="0">
              <a:solidFill>
                <a:srgbClr val="EA5A0D"/>
              </a:solidFill>
            </a:endParaRPr>
          </a:p>
          <a:p>
            <a:pPr marL="576000" lvl="3" indent="0">
              <a:buNone/>
            </a:pPr>
            <a:r>
              <a:rPr lang="de-CH" dirty="0">
                <a:solidFill>
                  <a:srgbClr val="EA5A0D"/>
                </a:solidFill>
              </a:rPr>
              <a:t>	(max.   2’500 </a:t>
            </a:r>
            <a:r>
              <a:rPr lang="de-CH" dirty="0" err="1">
                <a:solidFill>
                  <a:srgbClr val="EA5A0D"/>
                </a:solidFill>
              </a:rPr>
              <a:t>franchi</a:t>
            </a:r>
            <a:r>
              <a:rPr lang="de-CH" dirty="0">
                <a:solidFill>
                  <a:srgbClr val="EA5A0D"/>
                </a:solidFill>
              </a:rPr>
              <a:t>)</a:t>
            </a:r>
          </a:p>
          <a:p>
            <a:pPr marL="576000" lvl="3" indent="0">
              <a:buNone/>
            </a:pPr>
            <a:endParaRPr lang="de-CH" dirty="0">
              <a:solidFill>
                <a:srgbClr val="EA5A0D"/>
              </a:solidFill>
            </a:endParaRPr>
          </a:p>
          <a:p>
            <a:pPr lvl="3">
              <a:buFont typeface="Courier New" panose="02070309020205020404" pitchFamily="49" charset="0"/>
              <a:buChar char="o"/>
            </a:pPr>
            <a:r>
              <a:rPr lang="de-CH" dirty="0">
                <a:solidFill>
                  <a:srgbClr val="EA5A0D"/>
                </a:solidFill>
              </a:rPr>
              <a:t>	del </a:t>
            </a:r>
            <a:r>
              <a:rPr lang="de-CH" dirty="0" err="1">
                <a:solidFill>
                  <a:srgbClr val="EA5A0D"/>
                </a:solidFill>
              </a:rPr>
              <a:t>supporto</a:t>
            </a:r>
            <a:r>
              <a:rPr lang="de-CH" dirty="0">
                <a:solidFill>
                  <a:srgbClr val="EA5A0D"/>
                </a:solidFill>
              </a:rPr>
              <a:t> e </a:t>
            </a:r>
            <a:r>
              <a:rPr lang="de-CH" dirty="0" err="1">
                <a:solidFill>
                  <a:srgbClr val="EA5A0D"/>
                </a:solidFill>
              </a:rPr>
              <a:t>accompagnamento</a:t>
            </a:r>
            <a:r>
              <a:rPr lang="de-CH" dirty="0">
                <a:solidFill>
                  <a:srgbClr val="EA5A0D"/>
                </a:solidFill>
              </a:rPr>
              <a:t> 	</a:t>
            </a:r>
            <a:r>
              <a:rPr lang="de-CH" noProof="0" dirty="0" err="1">
                <a:solidFill>
                  <a:srgbClr val="EA5A0D"/>
                </a:solidFill>
              </a:rPr>
              <a:t>all'implementazione</a:t>
            </a:r>
            <a:r>
              <a:rPr lang="de-CH" noProof="0" dirty="0">
                <a:solidFill>
                  <a:srgbClr val="EA5A0D"/>
                </a:solidFill>
              </a:rPr>
              <a:t> delle </a:t>
            </a:r>
            <a:r>
              <a:rPr lang="de-CH" noProof="0" dirty="0" err="1">
                <a:solidFill>
                  <a:srgbClr val="EA5A0D"/>
                </a:solidFill>
              </a:rPr>
              <a:t>singole</a:t>
            </a:r>
            <a:r>
              <a:rPr lang="de-CH" noProof="0" dirty="0">
                <a:solidFill>
                  <a:srgbClr val="EA5A0D"/>
                </a:solidFill>
              </a:rPr>
              <a:t> </a:t>
            </a:r>
            <a:r>
              <a:rPr lang="de-CH" noProof="0" dirty="0" err="1">
                <a:solidFill>
                  <a:srgbClr val="EA5A0D"/>
                </a:solidFill>
              </a:rPr>
              <a:t>misure</a:t>
            </a:r>
            <a:r>
              <a:rPr lang="de-CH" noProof="0" dirty="0">
                <a:solidFill>
                  <a:srgbClr val="EA5A0D"/>
                </a:solidFill>
              </a:rPr>
              <a:t> di 	</a:t>
            </a:r>
            <a:r>
              <a:rPr lang="de-CH" noProof="0" dirty="0" err="1">
                <a:solidFill>
                  <a:srgbClr val="EA5A0D"/>
                </a:solidFill>
              </a:rPr>
              <a:t>efficientamento</a:t>
            </a:r>
            <a:r>
              <a:rPr lang="de-CH" noProof="0" dirty="0">
                <a:solidFill>
                  <a:srgbClr val="EA5A0D"/>
                </a:solidFill>
              </a:rPr>
              <a:t> </a:t>
            </a:r>
            <a:r>
              <a:rPr lang="de-CH" noProof="0" dirty="0" err="1">
                <a:solidFill>
                  <a:srgbClr val="EA5A0D"/>
                </a:solidFill>
              </a:rPr>
              <a:t>individuate</a:t>
            </a:r>
            <a:endParaRPr lang="de-CH" noProof="0" dirty="0">
              <a:solidFill>
                <a:srgbClr val="EA5A0D"/>
              </a:solidFill>
            </a:endParaRPr>
          </a:p>
          <a:p>
            <a:pPr marL="576000" lvl="3" indent="0">
              <a:buNone/>
            </a:pPr>
            <a:r>
              <a:rPr lang="de-CH" dirty="0">
                <a:solidFill>
                  <a:srgbClr val="EA5A0D"/>
                </a:solidFill>
              </a:rPr>
              <a:t>	(max. 13’000 </a:t>
            </a:r>
            <a:r>
              <a:rPr lang="de-CH" dirty="0" err="1">
                <a:solidFill>
                  <a:srgbClr val="EA5A0D"/>
                </a:solidFill>
              </a:rPr>
              <a:t>franchi</a:t>
            </a:r>
            <a:r>
              <a:rPr lang="de-CH" dirty="0">
                <a:solidFill>
                  <a:srgbClr val="EA5A0D"/>
                </a:solidFill>
              </a:rPr>
              <a:t> per </a:t>
            </a:r>
            <a:r>
              <a:rPr lang="de-CH" dirty="0" err="1">
                <a:solidFill>
                  <a:srgbClr val="EA5A0D"/>
                </a:solidFill>
              </a:rPr>
              <a:t>rapporto</a:t>
            </a:r>
            <a:r>
              <a:rPr lang="de-CH" dirty="0">
                <a:solidFill>
                  <a:srgbClr val="EA5A0D"/>
                </a:solidFill>
              </a:rPr>
              <a:t> </a:t>
            </a:r>
            <a:r>
              <a:rPr lang="de-CH" dirty="0" err="1">
                <a:solidFill>
                  <a:srgbClr val="EA5A0D"/>
                </a:solidFill>
              </a:rPr>
              <a:t>analitico</a:t>
            </a:r>
            <a:r>
              <a:rPr lang="de-CH" dirty="0">
                <a:solidFill>
                  <a:srgbClr val="EA5A0D"/>
                </a:solidFill>
              </a:rPr>
              <a:t>)</a:t>
            </a:r>
            <a:endParaRPr lang="de-CH" sz="2400" noProof="0" dirty="0">
              <a:solidFill>
                <a:srgbClr val="EA5A0D"/>
              </a:solidFill>
            </a:endParaRPr>
          </a:p>
          <a:p>
            <a:pPr marL="0" lvl="1" indent="0">
              <a:buNone/>
            </a:pPr>
            <a:endParaRPr lang="de-CH" noProof="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de-CH" dirty="0">
              <a:solidFill>
                <a:schemeClr val="tx1"/>
              </a:solidFill>
            </a:endParaRPr>
          </a:p>
          <a:p>
            <a:pPr lvl="1"/>
            <a:endParaRPr lang="de-CH" noProof="0" dirty="0">
              <a:solidFill>
                <a:schemeClr val="tx1"/>
              </a:solidFill>
            </a:endParaRPr>
          </a:p>
          <a:p>
            <a:pPr lvl="1"/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87303850-A90E-4D89-D641-7680703EBE1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7" name="Inhaltsplatzhalter 11" descr="Ein Bild, das Person, Büroausstattung, Kleidung, Lernen enthält.&#10;&#10;Automatisch generierte Beschreibung">
            <a:extLst>
              <a:ext uri="{FF2B5EF4-FFF2-40B4-BE49-F238E27FC236}">
                <a16:creationId xmlns:a16="http://schemas.microsoft.com/office/drawing/2014/main" id="{14E592F0-A727-2617-E10F-C660DBAE54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"/>
          <a:stretch/>
        </p:blipFill>
        <p:spPr>
          <a:xfrm>
            <a:off x="515379" y="1563272"/>
            <a:ext cx="3816350" cy="4613690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56EAD7C-1870-2CBF-A541-EBD748B1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r>
              <a:rPr lang="de-CH" dirty="0" err="1"/>
              <a:t>Ottobre</a:t>
            </a:r>
            <a:r>
              <a:rPr lang="de-CH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57818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0D31C-2C73-4891-924B-D3B8CBDBB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41" y="2546902"/>
            <a:ext cx="11160126" cy="2304255"/>
          </a:xfrm>
        </p:spPr>
        <p:txBody>
          <a:bodyPr/>
          <a:lstStyle/>
          <a:p>
            <a:r>
              <a:rPr lang="de-CH" sz="6000" noProof="0" dirty="0"/>
              <a:t>Buoni motivi per </a:t>
            </a:r>
            <a:r>
              <a:rPr lang="de-CH" dirty="0" err="1"/>
              <a:t>una</a:t>
            </a:r>
            <a:r>
              <a:rPr lang="de-CH" sz="6000" noProof="0" dirty="0"/>
              <a:t> consulenza energetica PEIK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B952E-189A-4DF4-AAC7-6C0A8A26B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noProof="0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7238F8-517D-4996-8D98-98739116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5</a:t>
            </a:fld>
            <a:endParaRPr lang="de-CH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30FFC34-D2C3-9BBA-EA37-1CCB83A0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r>
              <a:rPr lang="de-CH" dirty="0" err="1"/>
              <a:t>Ottobre</a:t>
            </a:r>
            <a:r>
              <a:rPr lang="de-CH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110351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CH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L'efficienza energetica fa risparmiare denaro</a:t>
            </a:r>
            <a:endParaRPr lang="de-CH" noProof="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6</a:t>
            </a:fld>
            <a:endParaRPr lang="de-CH" dirty="0"/>
          </a:p>
        </p:txBody>
      </p:sp>
      <p:pic>
        <p:nvPicPr>
          <p:cNvPr id="10" name="Inhaltsplatzhalter 8">
            <a:extLst>
              <a:ext uri="{FF2B5EF4-FFF2-40B4-BE49-F238E27FC236}">
                <a16:creationId xmlns:a16="http://schemas.microsoft.com/office/drawing/2014/main" id="{8F37AE49-125C-5611-DAF1-2BAF439F5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4112" y="605697"/>
            <a:ext cx="2236739" cy="2236739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C4F649B1-A53A-4EF7-FA4F-2982A57AF4C5}"/>
              </a:ext>
            </a:extLst>
          </p:cNvPr>
          <p:cNvSpPr txBox="1">
            <a:spLocks/>
          </p:cNvSpPr>
          <p:nvPr/>
        </p:nvSpPr>
        <p:spPr>
          <a:xfrm>
            <a:off x="515379" y="2225744"/>
            <a:ext cx="7308813" cy="278743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CH" sz="2000" b="0" dirty="0">
              <a:solidFill>
                <a:schemeClr val="tx1"/>
              </a:solidFill>
            </a:endParaRP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Con semplici </a:t>
            </a:r>
            <a:r>
              <a:rPr lang="de-CH" sz="2000" b="0" dirty="0">
                <a:solidFill>
                  <a:schemeClr val="tx1"/>
                </a:solidFill>
              </a:rPr>
              <a:t>misure immediate, è possibile ridurre i </a:t>
            </a:r>
            <a:r>
              <a:rPr lang="de-CH" sz="2000" dirty="0"/>
              <a:t>costi </a:t>
            </a:r>
            <a:r>
              <a:rPr lang="de-CH" sz="2000" dirty="0" err="1"/>
              <a:t>energetici</a:t>
            </a:r>
            <a:r>
              <a:rPr lang="de-CH" sz="2000" dirty="0"/>
              <a:t> </a:t>
            </a:r>
            <a:r>
              <a:rPr lang="de-CH" sz="2000" dirty="0" err="1"/>
              <a:t>dal</a:t>
            </a:r>
            <a:r>
              <a:rPr lang="de-CH" sz="2000" dirty="0"/>
              <a:t> 10 al 15 %</a:t>
            </a:r>
            <a:endParaRPr lang="de-CH" sz="2000" b="0" dirty="0">
              <a:solidFill>
                <a:schemeClr val="tx1"/>
              </a:solidFill>
            </a:endParaRP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b="0" dirty="0">
                <a:solidFill>
                  <a:schemeClr val="tx1"/>
                </a:solidFill>
              </a:rPr>
              <a:t>A seconda delle dimensioni dell'azienda, </a:t>
            </a:r>
            <a:r>
              <a:rPr lang="de-CH" sz="2000" b="0" dirty="0" err="1">
                <a:solidFill>
                  <a:schemeClr val="tx1"/>
                </a:solidFill>
              </a:rPr>
              <a:t>ciò</a:t>
            </a:r>
            <a:r>
              <a:rPr lang="de-CH" sz="2000" b="0" dirty="0">
                <a:solidFill>
                  <a:schemeClr val="tx1"/>
                </a:solidFill>
              </a:rPr>
              <a:t> </a:t>
            </a:r>
            <a:r>
              <a:rPr lang="de-CH" sz="2000" b="0" dirty="0" err="1">
                <a:solidFill>
                  <a:schemeClr val="tx1"/>
                </a:solidFill>
              </a:rPr>
              <a:t>può</a:t>
            </a:r>
            <a:r>
              <a:rPr lang="de-CH" sz="2000" b="0" dirty="0">
                <a:solidFill>
                  <a:schemeClr val="tx1"/>
                </a:solidFill>
              </a:rPr>
              <a:t> </a:t>
            </a:r>
            <a:r>
              <a:rPr lang="de-CH" sz="2000" b="0" dirty="0" err="1">
                <a:solidFill>
                  <a:schemeClr val="tx1"/>
                </a:solidFill>
              </a:rPr>
              <a:t>corrispondere</a:t>
            </a:r>
            <a:r>
              <a:rPr lang="de-CH" sz="2000" b="0" dirty="0">
                <a:solidFill>
                  <a:schemeClr val="tx1"/>
                </a:solidFill>
              </a:rPr>
              <a:t> a 3’000 – 45’000 </a:t>
            </a:r>
            <a:r>
              <a:rPr lang="de-CH" sz="2000" b="0" dirty="0" err="1">
                <a:solidFill>
                  <a:schemeClr val="tx1"/>
                </a:solidFill>
              </a:rPr>
              <a:t>franchi</a:t>
            </a:r>
            <a:r>
              <a:rPr lang="de-CH" sz="2000" b="0" dirty="0">
                <a:solidFill>
                  <a:schemeClr val="tx1"/>
                </a:solidFill>
              </a:rPr>
              <a:t> </a:t>
            </a:r>
            <a:r>
              <a:rPr lang="de-CH" sz="2000" b="0" dirty="0" err="1">
                <a:solidFill>
                  <a:schemeClr val="tx1"/>
                </a:solidFill>
              </a:rPr>
              <a:t>risparmiati</a:t>
            </a:r>
            <a:r>
              <a:rPr lang="de-CH" sz="2000" b="0" dirty="0">
                <a:solidFill>
                  <a:schemeClr val="tx1"/>
                </a:solidFill>
              </a:rPr>
              <a:t> all'anno</a:t>
            </a: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 err="1"/>
              <a:t>O</a:t>
            </a:r>
            <a:r>
              <a:rPr lang="de-CH" sz="2000" b="0" dirty="0" err="1">
                <a:solidFill>
                  <a:schemeClr val="tx1"/>
                </a:solidFill>
              </a:rPr>
              <a:t>ttenibile</a:t>
            </a:r>
            <a:r>
              <a:rPr lang="de-CH" sz="2000" b="0" dirty="0">
                <a:solidFill>
                  <a:schemeClr val="tx1"/>
                </a:solidFill>
              </a:rPr>
              <a:t> senza grandi investimenti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FA3049AC-A9FE-717D-4691-C8A71B2A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r>
              <a:rPr lang="de-CH" dirty="0" err="1"/>
              <a:t>Ottobre</a:t>
            </a:r>
            <a:r>
              <a:rPr lang="de-CH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237732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CH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Guadagno di immagine grazie alla sostenibilità</a:t>
            </a:r>
            <a:endParaRPr lang="de-CH" noProof="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7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B3213F0-40D8-D477-2E5F-44D99C8A5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4152" y="776456"/>
            <a:ext cx="1830888" cy="1830888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C4F649B1-A53A-4EF7-FA4F-2982A57AF4C5}"/>
              </a:ext>
            </a:extLst>
          </p:cNvPr>
          <p:cNvSpPr txBox="1">
            <a:spLocks/>
          </p:cNvSpPr>
          <p:nvPr/>
        </p:nvSpPr>
        <p:spPr>
          <a:xfrm>
            <a:off x="515379" y="2225744"/>
            <a:ext cx="7308813" cy="278743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CH" sz="2000" b="0" dirty="0">
              <a:solidFill>
                <a:schemeClr val="tx1"/>
              </a:solidFill>
            </a:endParaRP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Il basso consumo energetico contribuisce a un'economia attenta all'ambiente </a:t>
            </a: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Proteggere l'ambiente, promuovere la sostenibilità e </a:t>
            </a:r>
            <a:br>
              <a:rPr lang="de-CH" sz="2000" dirty="0"/>
            </a:br>
            <a:r>
              <a:rPr lang="de-CH" sz="2000" dirty="0"/>
              <a:t>distinguersi dalla concorrenza</a:t>
            </a: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 err="1"/>
              <a:t>Migliorare</a:t>
            </a:r>
            <a:r>
              <a:rPr lang="de-CH" sz="2000" dirty="0"/>
              <a:t> e </a:t>
            </a:r>
            <a:r>
              <a:rPr lang="de-CH" sz="2000" dirty="0" err="1"/>
              <a:t>riposizionare</a:t>
            </a:r>
            <a:r>
              <a:rPr lang="de-CH" sz="2000" dirty="0"/>
              <a:t> </a:t>
            </a:r>
            <a:r>
              <a:rPr lang="de-CH" sz="2000" dirty="0" err="1"/>
              <a:t>l'immagine</a:t>
            </a:r>
            <a:r>
              <a:rPr lang="de-CH" sz="2000" dirty="0"/>
              <a:t> </a:t>
            </a:r>
            <a:r>
              <a:rPr lang="de-CH" sz="2000" dirty="0" err="1"/>
              <a:t>aziendale</a:t>
            </a:r>
            <a:endParaRPr lang="de-CH" sz="2000" dirty="0"/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Di </a:t>
            </a:r>
            <a:r>
              <a:rPr lang="de-CH" sz="2000" dirty="0" err="1"/>
              <a:t>fatto</a:t>
            </a:r>
            <a:r>
              <a:rPr lang="de-CH" sz="2000" dirty="0"/>
              <a:t>, prime </a:t>
            </a:r>
            <a:r>
              <a:rPr lang="de-CH" sz="2000" dirty="0" err="1"/>
              <a:t>riflessioni</a:t>
            </a:r>
            <a:r>
              <a:rPr lang="de-CH" sz="2000" dirty="0"/>
              <a:t> </a:t>
            </a:r>
            <a:r>
              <a:rPr lang="de-CH" sz="2000" dirty="0" err="1"/>
              <a:t>sulla</a:t>
            </a:r>
            <a:r>
              <a:rPr lang="de-CH" sz="2000" dirty="0"/>
              <a:t> </a:t>
            </a:r>
            <a:r>
              <a:rPr lang="de-CH" sz="2000" dirty="0" err="1"/>
              <a:t>decarbonizzazione</a:t>
            </a:r>
            <a:r>
              <a:rPr lang="de-CH" sz="2000" dirty="0"/>
              <a:t> </a:t>
            </a:r>
            <a:r>
              <a:rPr lang="de-CH" sz="2000" dirty="0" err="1"/>
              <a:t>aziendale</a:t>
            </a:r>
            <a:endParaRPr lang="de-CH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4D3C16-9386-1C86-D1A7-492CFAC5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r>
              <a:rPr lang="de-CH" dirty="0" err="1"/>
              <a:t>Ottobre</a:t>
            </a:r>
            <a:r>
              <a:rPr lang="de-CH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356945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>
                <a:solidFill>
                  <a:schemeClr val="bg1"/>
                </a:solidFill>
              </a:rPr>
              <a:t>Consulenza energetica su misura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8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2180F3-DA9A-E3FE-ECF4-456BC43DC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4152" y="836712"/>
            <a:ext cx="1627962" cy="1627962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C4F649B1-A53A-4EF7-FA4F-2982A57AF4C5}"/>
              </a:ext>
            </a:extLst>
          </p:cNvPr>
          <p:cNvSpPr txBox="1">
            <a:spLocks/>
          </p:cNvSpPr>
          <p:nvPr/>
        </p:nvSpPr>
        <p:spPr>
          <a:xfrm>
            <a:off x="515379" y="2225744"/>
            <a:ext cx="7308813" cy="278743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CH" sz="2000" b="0" dirty="0">
              <a:solidFill>
                <a:schemeClr val="tx1"/>
              </a:solidFill>
            </a:endParaRP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 err="1"/>
              <a:t>Professionisti</a:t>
            </a:r>
            <a:r>
              <a:rPr lang="de-CH" sz="2000" dirty="0"/>
              <a:t> </a:t>
            </a:r>
            <a:r>
              <a:rPr lang="de-CH" sz="2000" dirty="0" err="1"/>
              <a:t>energetici</a:t>
            </a:r>
            <a:r>
              <a:rPr lang="de-CH" sz="2000" dirty="0"/>
              <a:t> PEIK </a:t>
            </a:r>
            <a:r>
              <a:rPr lang="de-CH" sz="2000" dirty="0" err="1"/>
              <a:t>con</a:t>
            </a:r>
            <a:r>
              <a:rPr lang="de-CH" sz="2000" dirty="0"/>
              <a:t> </a:t>
            </a:r>
            <a:r>
              <a:rPr lang="de-CH" sz="2000" dirty="0" err="1"/>
              <a:t>comprovata</a:t>
            </a:r>
            <a:r>
              <a:rPr lang="de-CH" sz="2000" dirty="0"/>
              <a:t> </a:t>
            </a:r>
            <a:r>
              <a:rPr lang="de-CH" sz="2000" dirty="0" err="1"/>
              <a:t>competenza</a:t>
            </a:r>
            <a:r>
              <a:rPr lang="de-CH" sz="2000" dirty="0"/>
              <a:t> </a:t>
            </a:r>
            <a:r>
              <a:rPr lang="de-CH" sz="2000" dirty="0" err="1"/>
              <a:t>ed</a:t>
            </a:r>
            <a:r>
              <a:rPr lang="de-CH" sz="2000" dirty="0"/>
              <a:t> </a:t>
            </a:r>
            <a:r>
              <a:rPr lang="de-CH" sz="2000" dirty="0" err="1"/>
              <a:t>esperienza</a:t>
            </a:r>
            <a:r>
              <a:rPr lang="de-CH" sz="2000" dirty="0"/>
              <a:t> </a:t>
            </a:r>
            <a:r>
              <a:rPr lang="de-CH" sz="2000" dirty="0" err="1"/>
              <a:t>nelle</a:t>
            </a:r>
            <a:r>
              <a:rPr lang="de-CH" sz="2000" dirty="0"/>
              <a:t> </a:t>
            </a:r>
            <a:r>
              <a:rPr lang="de-CH" sz="2000" dirty="0" err="1"/>
              <a:t>questioni</a:t>
            </a:r>
            <a:r>
              <a:rPr lang="de-CH" sz="2000" dirty="0"/>
              <a:t> </a:t>
            </a:r>
            <a:r>
              <a:rPr lang="de-CH" sz="2000" dirty="0" err="1"/>
              <a:t>energetiche</a:t>
            </a:r>
            <a:r>
              <a:rPr lang="de-CH" sz="2000" dirty="0"/>
              <a:t> </a:t>
            </a:r>
            <a:r>
              <a:rPr lang="de-CH" sz="2000" dirty="0" err="1"/>
              <a:t>presso</a:t>
            </a:r>
            <a:r>
              <a:rPr lang="de-CH" sz="2000" dirty="0"/>
              <a:t> le PMI </a:t>
            </a: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 err="1"/>
              <a:t>Supporto</a:t>
            </a:r>
            <a:r>
              <a:rPr lang="de-CH" sz="2000" dirty="0"/>
              <a:t> </a:t>
            </a:r>
            <a:r>
              <a:rPr lang="de-CH" sz="2000" dirty="0" err="1"/>
              <a:t>indipendente</a:t>
            </a:r>
            <a:r>
              <a:rPr lang="de-CH" sz="2000" dirty="0"/>
              <a:t>, </a:t>
            </a:r>
            <a:r>
              <a:rPr lang="de-CH" sz="2000" dirty="0" err="1"/>
              <a:t>assistenza</a:t>
            </a:r>
            <a:r>
              <a:rPr lang="de-CH" sz="2000" dirty="0"/>
              <a:t> </a:t>
            </a:r>
            <a:r>
              <a:rPr lang="de-CH" sz="2000" dirty="0" err="1"/>
              <a:t>orientativa</a:t>
            </a:r>
            <a:r>
              <a:rPr lang="de-CH" sz="2000" dirty="0"/>
              <a:t> individuale, </a:t>
            </a:r>
            <a:r>
              <a:rPr lang="de-CH" sz="2000" dirty="0" err="1"/>
              <a:t>pratica</a:t>
            </a:r>
            <a:r>
              <a:rPr lang="de-CH" sz="2000" dirty="0"/>
              <a:t>, </a:t>
            </a:r>
            <a:r>
              <a:rPr lang="de-CH" sz="2000" dirty="0" err="1"/>
              <a:t>mirata</a:t>
            </a:r>
            <a:endParaRPr lang="de-CH" sz="2000" dirty="0"/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In </a:t>
            </a:r>
            <a:r>
              <a:rPr lang="de-CH" sz="2000" dirty="0" err="1"/>
              <a:t>primo</a:t>
            </a:r>
            <a:r>
              <a:rPr lang="de-CH" sz="2000" dirty="0"/>
              <a:t> piano: la </a:t>
            </a:r>
            <a:r>
              <a:rPr lang="de-CH" sz="2000" dirty="0" err="1"/>
              <a:t>convenienza</a:t>
            </a:r>
            <a:r>
              <a:rPr lang="de-CH" sz="2000" dirty="0"/>
              <a:t> </a:t>
            </a:r>
            <a:r>
              <a:rPr lang="de-CH" sz="2000" dirty="0" err="1"/>
              <a:t>economica</a:t>
            </a:r>
            <a:r>
              <a:rPr lang="de-CH" sz="2000" dirty="0"/>
              <a:t> </a:t>
            </a:r>
            <a:r>
              <a:rPr lang="de-CH" sz="2000" dirty="0" err="1"/>
              <a:t>aziendale</a:t>
            </a:r>
            <a:endParaRPr lang="de-CH" sz="2000" dirty="0"/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endParaRPr lang="de-CH" sz="2000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E2CB8A1A-9236-CE27-2115-EF6E34E2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r>
              <a:rPr lang="de-CH" dirty="0" err="1"/>
              <a:t>Ottobre</a:t>
            </a:r>
            <a:r>
              <a:rPr lang="de-CH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169512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0D31C-2C73-4891-924B-D3B8CBDBB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41" y="2546902"/>
            <a:ext cx="11160126" cy="2304255"/>
          </a:xfrm>
        </p:spPr>
        <p:txBody>
          <a:bodyPr/>
          <a:lstStyle/>
          <a:p>
            <a:r>
              <a:rPr lang="de-CH" sz="6000" noProof="0" dirty="0"/>
              <a:t>Tre passi verso l'efficienza energetica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B952E-189A-4DF4-AAC7-6C0A8A26B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noProof="0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7238F8-517D-4996-8D98-98739116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9</a:t>
            </a:fld>
            <a:endParaRPr lang="de-CH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FC91496-3A6A-FDD6-D407-C81148C1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r>
              <a:rPr lang="de-CH" dirty="0" err="1"/>
              <a:t>Ottobre</a:t>
            </a:r>
            <a:r>
              <a:rPr lang="de-CH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3767754032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d_16-9 V1.potx" id="{C034D1EA-72CD-4C87-9015-496E0358BFF9}" vid="{1E5A5219-4027-4E7C-A229-714F0BA093EA}"/>
    </a:ext>
  </a:extLst>
</a:theme>
</file>

<file path=ppt/theme/theme2.xml><?xml version="1.0" encoding="utf-8"?>
<a:theme xmlns:a="http://schemas.openxmlformats.org/drawingml/2006/main" name="Office Theme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d0dc1-5445-48ec-a098-25b2e4e8ace7">
      <Terms xmlns="http://schemas.microsoft.com/office/infopath/2007/PartnerControls"/>
    </lcf76f155ced4ddcb4097134ff3c332f>
    <TaxCatchAll xmlns="013f0760-c1a6-4f33-8742-66ddd65a3c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3D7D459F570849925E8349F37388B2" ma:contentTypeVersion="15" ma:contentTypeDescription="Ein neues Dokument erstellen." ma:contentTypeScope="" ma:versionID="b6b1526dbd0ac953d2a0894c0a19e2ad">
  <xsd:schema xmlns:xsd="http://www.w3.org/2001/XMLSchema" xmlns:xs="http://www.w3.org/2001/XMLSchema" xmlns:p="http://schemas.microsoft.com/office/2006/metadata/properties" xmlns:ns2="ffdd0dc1-5445-48ec-a098-25b2e4e8ace7" xmlns:ns3="013f0760-c1a6-4f33-8742-66ddd65a3c45" targetNamespace="http://schemas.microsoft.com/office/2006/metadata/properties" ma:root="true" ma:fieldsID="df8a98607425dcc43309bb9ea412b33b" ns2:_="" ns3:_="">
    <xsd:import namespace="ffdd0dc1-5445-48ec-a098-25b2e4e8ace7"/>
    <xsd:import namespace="013f0760-c1a6-4f33-8742-66ddd65a3c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d0dc1-5445-48ec-a098-25b2e4e8a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351d9a77-33d1-4cc8-9f8a-3b4a6f823e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f0760-c1a6-4f33-8742-66ddd65a3c4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527dd89-26da-4f20-94aa-dee365ad7085}" ma:internalName="TaxCatchAll" ma:showField="CatchAllData" ma:web="013f0760-c1a6-4f33-8742-66ddd65a3c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26B806-0237-4942-A1FD-5C97285908C2}">
  <ds:schemaRefs>
    <ds:schemaRef ds:uri="http://schemas.microsoft.com/office/2006/metadata/properties"/>
    <ds:schemaRef ds:uri="http://schemas.microsoft.com/office/infopath/2007/PartnerControls"/>
    <ds:schemaRef ds:uri="ffdd0dc1-5445-48ec-a098-25b2e4e8ace7"/>
    <ds:schemaRef ds:uri="013f0760-c1a6-4f33-8742-66ddd65a3c45"/>
  </ds:schemaRefs>
</ds:datastoreItem>
</file>

<file path=customXml/itemProps2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54F962-E1D9-47B2-90A1-21CF015048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d0dc1-5445-48ec-a098-25b2e4e8ace7"/>
    <ds:schemaRef ds:uri="013f0760-c1a6-4f33-8742-66ddd65a3c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1303</Words>
  <Application>Microsoft Office PowerPoint</Application>
  <PresentationFormat>Breitbild</PresentationFormat>
  <Paragraphs>238</Paragraphs>
  <Slides>23</Slides>
  <Notes>18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Benutzerdefiniertes Design</vt:lpstr>
      <vt:lpstr>Consulenza energetica PEIK per PMI   PEIK l’energia è denaro: sostegno concreto all’efficientamento energetico e prime riflessioni sulla decarbonizzazione nelle PMI</vt:lpstr>
      <vt:lpstr>Le frequenti domande delle PMI in ambito energetico</vt:lpstr>
      <vt:lpstr>Che cos’è PEIK?</vt:lpstr>
      <vt:lpstr>Il risultato</vt:lpstr>
      <vt:lpstr>Buoni motivi per una consulenza energetica PEIK</vt:lpstr>
      <vt:lpstr>L'efficienza energetica fa risparmiare denaro</vt:lpstr>
      <vt:lpstr>Guadagno di immagine grazie alla sostenibilità</vt:lpstr>
      <vt:lpstr>Consulenza energetica su misura</vt:lpstr>
      <vt:lpstr>Tre passi verso l'efficienza energetica</vt:lpstr>
      <vt:lpstr>1. Incontro iniziale</vt:lpstr>
      <vt:lpstr>2. Analisi del consumo energetico e pianificazione degli interventi </vt:lpstr>
      <vt:lpstr>3. Attuazione delle misure di risparmio energetico </vt:lpstr>
      <vt:lpstr>L'effetto PEIK: un esempio concreto</vt:lpstr>
      <vt:lpstr>L'effetto PEIK</vt:lpstr>
      <vt:lpstr>L'effetto PEIK</vt:lpstr>
      <vt:lpstr>L'effetto PEIK </vt:lpstr>
      <vt:lpstr>L'effetto PEIK</vt:lpstr>
      <vt:lpstr>L'effetto PEIK</vt:lpstr>
      <vt:lpstr>Esempi di misure con potenziale di risparmio</vt:lpstr>
      <vt:lpstr>Esempi di potenziali misure di risparmio</vt:lpstr>
      <vt:lpstr>PEIK - punto di partenza per ulteriori vantaggiose opportunità</vt:lpstr>
      <vt:lpstr>Domande?</vt:lpstr>
      <vt:lpstr>PEIK conviene! 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Präsentation</dc:title>
  <dc:creator>Corinne Bertschi</dc:creator>
  <cp:keywords>, docId:FA98BBAE7D7EDEE47BC5D92BEF918734</cp:keywords>
  <cp:lastModifiedBy>Corinne Bertschi</cp:lastModifiedBy>
  <cp:revision>73</cp:revision>
  <dcterms:created xsi:type="dcterms:W3CDTF">2023-04-13T09:24:30Z</dcterms:created>
  <dcterms:modified xsi:type="dcterms:W3CDTF">2025-04-02T12:01:46Z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0x010100843D7D459F570849925E8349F37388B2</vt:lpwstr>
  </property>
  <property fmtid="{D5CDD505-2E9C-101B-9397-08002B2CF9AE}" pid="3" name="MediaServiceImageTags">
    <vt:lpwstr/>
  </property>
</Properties>
</file>