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1161" r:id="rId5"/>
    <p:sldId id="1159" r:id="rId6"/>
    <p:sldId id="1163" r:id="rId7"/>
    <p:sldId id="1138" r:id="rId8"/>
    <p:sldId id="1160" r:id="rId9"/>
    <p:sldId id="1137" r:id="rId10"/>
    <p:sldId id="323" r:id="rId11"/>
    <p:sldId id="1155" r:id="rId12"/>
    <p:sldId id="1156" r:id="rId13"/>
    <p:sldId id="1157" r:id="rId14"/>
    <p:sldId id="1158" r:id="rId15"/>
    <p:sldId id="1164" r:id="rId16"/>
    <p:sldId id="1128" r:id="rId17"/>
    <p:sldId id="1140" r:id="rId18"/>
    <p:sldId id="1162" r:id="rId19"/>
    <p:sldId id="308" r:id="rId20"/>
    <p:sldId id="116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>
            <p14:sldId id="1161"/>
          </p14:sldIdLst>
        </p14:section>
        <p14:section name="Inhaltsfolien" id="{B49AEE74-0A85-4C0B-89CB-302CC1DB1D02}">
          <p14:sldIdLst>
            <p14:sldId id="1159"/>
            <p14:sldId id="1163"/>
            <p14:sldId id="1138"/>
            <p14:sldId id="1160"/>
            <p14:sldId id="1137"/>
            <p14:sldId id="323"/>
            <p14:sldId id="1155"/>
            <p14:sldId id="1156"/>
            <p14:sldId id="1157"/>
            <p14:sldId id="1158"/>
            <p14:sldId id="1164"/>
            <p14:sldId id="1128"/>
            <p14:sldId id="1140"/>
            <p14:sldId id="1162"/>
            <p14:sldId id="308"/>
            <p14:sldId id="11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19"/>
    <a:srgbClr val="FF9900"/>
    <a:srgbClr val="F7A823"/>
    <a:srgbClr val="EA5A0D"/>
    <a:srgbClr val="12385F"/>
    <a:srgbClr val="68ACDF"/>
    <a:srgbClr val="FEDCC8"/>
    <a:srgbClr val="0C273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D711A-DB63-42CF-8632-BDBC18AF7617}" v="13" dt="2025-09-30T14:21:33.59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 autoAdjust="0"/>
    <p:restoredTop sz="92041" autoAdjust="0"/>
  </p:normalViewPr>
  <p:slideViewPr>
    <p:cSldViewPr showGuides="1">
      <p:cViewPr varScale="1">
        <p:scale>
          <a:sx n="76" d="100"/>
          <a:sy n="76" d="100"/>
        </p:scale>
        <p:origin x="394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Cavin - p+p project solutions SA" userId="7e44c0f1-36f7-4de4-a064-f8ff188468c9" providerId="ADAL" clId="{522782C3-2C2F-4531-9B23-B637D3ADF73B}"/>
    <pc:docChg chg="custSel modSld">
      <pc:chgData name="Cynthia Cavin - p+p project solutions SA" userId="7e44c0f1-36f7-4de4-a064-f8ff188468c9" providerId="ADAL" clId="{522782C3-2C2F-4531-9B23-B637D3ADF73B}" dt="2025-09-30T14:23:44.673" v="41" actId="20577"/>
      <pc:docMkLst>
        <pc:docMk/>
      </pc:docMkLst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863793896" sldId="308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" creationId="{EA30AD13-05C2-49A3-9AD5-CE047273A15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4" creationId="{ADBA0684-8EC0-6339-61DB-62F09F016504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5" creationId="{C0082433-EBD5-4E22-A17A-8923B96A632E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0" creationId="{1115C22E-65BE-4FAF-90C2-C4A7CC9EA5B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1" creationId="{CFC73D41-0911-45D5-A274-4F8CC418230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2" creationId="{7036DC03-C9DC-42FF-8F3D-2463124DD08C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3" creationId="{F4952713-C745-4DA8-9F49-FDC7C8F9FC92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63793896" sldId="308"/>
            <ac:spMk id="24" creationId="{2F4EC0E6-7CD3-4D79-8A99-AF5B432DD7BD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1103519811" sldId="323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103519811" sldId="323"/>
            <ac:spMk id="2" creationId="{AB20D31C-2C73-4891-924B-D3B8CBDBB36D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103519811" sldId="323"/>
            <ac:spMk id="3" creationId="{520B952E-189A-4DF4-AAC7-6C0A8A26B744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103519811" sldId="323"/>
            <ac:spMk id="6" creationId="{F37238F8-517D-4996-8D98-9873911661DC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103519811" sldId="323"/>
            <ac:spMk id="7" creationId="{B2CA5FF3-AF1B-1FCF-8077-FA54D1DC9229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3767754032" sldId="1128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767754032" sldId="1128"/>
            <ac:spMk id="2" creationId="{AB20D31C-2C73-4891-924B-D3B8CBDBB36D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767754032" sldId="1128"/>
            <ac:spMk id="3" creationId="{520B952E-189A-4DF4-AAC7-6C0A8A26B744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767754032" sldId="1128"/>
            <ac:spMk id="5" creationId="{1162E0C9-296A-14FC-EF35-56D649E8F214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767754032" sldId="1128"/>
            <ac:spMk id="6" creationId="{F37238F8-517D-4996-8D98-9873911661DC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578184288" sldId="1137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78184288" sldId="1137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78184288" sldId="1137"/>
            <ac:spMk id="3" creationId="{64CA141E-C760-5CFD-44E0-3E59879FC223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78184288" sldId="1137"/>
            <ac:spMk id="5" creationId="{AE2EB3D9-E59E-2121-6E52-93BE0705613D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78184288" sldId="1137"/>
            <ac:spMk id="6" creationId="{186C7291-FDC8-47D0-BD58-C55860767B1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78184288" sldId="1137"/>
            <ac:spMk id="8" creationId="{CDFFF265-12FD-1536-D7AC-49515742758E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587284993" sldId="1138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87284993" sldId="1138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87284993" sldId="1138"/>
            <ac:spMk id="3" creationId="{291BB038-ED1F-4F80-A77D-FB609B5E0DD3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87284993" sldId="1138"/>
            <ac:spMk id="5" creationId="{DC93C042-1706-96DD-4D8A-4B5EB82DA39A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587284993" sldId="1138"/>
            <ac:spMk id="6" creationId="{186C7291-FDC8-47D0-BD58-C55860767B15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21:33.590" v="40"/>
        <pc:sldMkLst>
          <pc:docMk/>
          <pc:sldMk cId="3877184820" sldId="1140"/>
        </pc:sldMkLst>
        <pc:spChg chg="mod">
          <ac:chgData name="Cynthia Cavin - p+p project solutions SA" userId="7e44c0f1-36f7-4de4-a064-f8ff188468c9" providerId="ADAL" clId="{522782C3-2C2F-4531-9B23-B637D3ADF73B}" dt="2025-09-30T14:19:26.901" v="2" actId="313"/>
          <ac:spMkLst>
            <pc:docMk/>
            <pc:sldMk cId="3877184820" sldId="1140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21:33.590" v="40"/>
          <ac:spMkLst>
            <pc:docMk/>
            <pc:sldMk cId="3877184820" sldId="1140"/>
            <ac:spMk id="3" creationId="{291BB038-ED1F-4F80-A77D-FB609B5E0DD3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877184820" sldId="1140"/>
            <ac:spMk id="5" creationId="{DC858FAD-F471-3262-0DD3-348928D83322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877184820" sldId="1140"/>
            <ac:spMk id="6" creationId="{186C7291-FDC8-47D0-BD58-C55860767B15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2377326865" sldId="1155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377326865" sldId="1155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377326865" sldId="1155"/>
            <ac:spMk id="3" creationId="{D09AFA56-96B7-F11F-0693-2E6DA3BB5150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377326865" sldId="1155"/>
            <ac:spMk id="6" creationId="{186C7291-FDC8-47D0-BD58-C55860767B1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377326865" sldId="1155"/>
            <ac:spMk id="7" creationId="{C4F649B1-A53A-4EF7-FA4F-2982A57AF4C5}"/>
          </ac:spMkLst>
        </pc:spChg>
        <pc:graphicFrameChg chg="modGraphic">
          <ac:chgData name="Cynthia Cavin - p+p project solutions SA" userId="7e44c0f1-36f7-4de4-a064-f8ff188468c9" providerId="ADAL" clId="{522782C3-2C2F-4531-9B23-B637D3ADF73B}" dt="2025-09-30T14:18:53.470" v="0" actId="790"/>
          <ac:graphicFrameMkLst>
            <pc:docMk/>
            <pc:sldMk cId="2377326865" sldId="1155"/>
            <ac:graphicFrameMk id="5" creationId="{D0A9B781-D313-992D-5239-6EA01E7467C5}"/>
          </ac:graphicFrameMkLst>
        </pc:graphicFrame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3569457633" sldId="1156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69457633" sldId="1156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69457633" sldId="1156"/>
            <ac:spMk id="3" creationId="{00E17D53-9544-A0C6-4AB9-7266C8F7732E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69457633" sldId="1156"/>
            <ac:spMk id="4" creationId="{3246D5B6-C965-2058-8C78-1E847D7E4229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69457633" sldId="1156"/>
            <ac:spMk id="6" creationId="{186C7291-FDC8-47D0-BD58-C55860767B15}"/>
          </ac:spMkLst>
        </pc:spChg>
        <pc:graphicFrameChg chg="modGraphic">
          <ac:chgData name="Cynthia Cavin - p+p project solutions SA" userId="7e44c0f1-36f7-4de4-a064-f8ff188468c9" providerId="ADAL" clId="{522782C3-2C2F-4531-9B23-B637D3ADF73B}" dt="2025-09-30T14:18:53.470" v="0" actId="790"/>
          <ac:graphicFrameMkLst>
            <pc:docMk/>
            <pc:sldMk cId="3569457633" sldId="1156"/>
            <ac:graphicFrameMk id="8" creationId="{7DCB6E2C-F17D-5E6F-7187-541A245F54FA}"/>
          </ac:graphicFrameMkLst>
        </pc:graphicFrame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1695123346" sldId="1157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695123346" sldId="1157"/>
            <ac:spMk id="2" creationId="{BDC62361-F653-4144-9423-98C78FA595C8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695123346" sldId="1157"/>
            <ac:spMk id="3" creationId="{2A948FB0-A673-FA84-291A-54BFAAA6B841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695123346" sldId="1157"/>
            <ac:spMk id="5" creationId="{404BAB97-164D-F627-81AF-39C31B718CB0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695123346" sldId="1157"/>
            <ac:spMk id="6" creationId="{186C7291-FDC8-47D0-BD58-C55860767B15}"/>
          </ac:spMkLst>
        </pc:spChg>
        <pc:graphicFrameChg chg="modGraphic">
          <ac:chgData name="Cynthia Cavin - p+p project solutions SA" userId="7e44c0f1-36f7-4de4-a064-f8ff188468c9" providerId="ADAL" clId="{522782C3-2C2F-4531-9B23-B637D3ADF73B}" dt="2025-09-30T14:18:53.470" v="0" actId="790"/>
          <ac:graphicFrameMkLst>
            <pc:docMk/>
            <pc:sldMk cId="1695123346" sldId="1157"/>
            <ac:graphicFrameMk id="7" creationId="{079DC4E6-1C03-56E0-A30D-186CE04E6CE2}"/>
          </ac:graphicFrameMkLst>
        </pc:graphicFrame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4004052660" sldId="1158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4004052660" sldId="1158"/>
            <ac:spMk id="2" creationId="{23368001-7E2F-EB31-D43F-708D9D859EC1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4004052660" sldId="1158"/>
            <ac:spMk id="3" creationId="{1A590B03-93F5-B510-2EC7-CA3BCFF04C9A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4004052660" sldId="1158"/>
            <ac:spMk id="5" creationId="{71BE641A-718A-AA55-3621-5F242AE26DD7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4004052660" sldId="1158"/>
            <ac:spMk id="6" creationId="{BDF2EBCA-63FB-6535-5D25-193BC3BB3320}"/>
          </ac:spMkLst>
        </pc:spChg>
        <pc:graphicFrameChg chg="modGraphic">
          <ac:chgData name="Cynthia Cavin - p+p project solutions SA" userId="7e44c0f1-36f7-4de4-a064-f8ff188468c9" providerId="ADAL" clId="{522782C3-2C2F-4531-9B23-B637D3ADF73B}" dt="2025-09-30T14:18:53.470" v="0" actId="790"/>
          <ac:graphicFrameMkLst>
            <pc:docMk/>
            <pc:sldMk cId="4004052660" sldId="1158"/>
            <ac:graphicFrameMk id="8" creationId="{B82103A3-B08B-4DA4-E2E0-D84B98D6A17F}"/>
          </ac:graphicFrameMkLst>
        </pc:graphicFrame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2178983851" sldId="1159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178983851" sldId="1159"/>
            <ac:spMk id="2" creationId="{5FF6804A-2957-A76A-5054-93BCF17B466E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178983851" sldId="1159"/>
            <ac:spMk id="3" creationId="{FE1893A3-EC60-7C66-0C74-AE45ABFC2E5F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178983851" sldId="1159"/>
            <ac:spMk id="5" creationId="{B7FB4DF2-59F1-63D3-8B00-9E7035EB25B0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2178983851" sldId="1159"/>
            <ac:spMk id="7" creationId="{A2E55E27-0E5C-73BC-D443-908E43A1B2C3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1434873268" sldId="1160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2" creationId="{CE615589-0427-53D3-0905-4E33E2964FDF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4" creationId="{D072FF0A-9DB5-C1BD-30EC-302EF8B8D3C1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6" creationId="{F59716DA-9E47-AF0F-2956-4B343B3416CA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12" creationId="{A7C9648C-309D-36BA-CA57-8C0C460B7A16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13" creationId="{916E9917-5CE7-2244-C682-DFA39F1618D6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16" creationId="{5FF7BDC5-03C5-542D-16B6-0CBF9CBBBCD7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34873268" sldId="1160"/>
            <ac:spMk id="17" creationId="{B5AF42AD-421A-32BD-9754-F5B3FB958ED4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1407441216" sldId="1161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07441216" sldId="1161"/>
            <ac:spMk id="3" creationId="{FB5762B4-014D-767B-2329-6B6BC5384DB4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1407441216" sldId="1161"/>
            <ac:spMk id="4" creationId="{0CA6054E-1671-F904-7922-5866B7C62BF4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9:08.815" v="1" actId="20577"/>
        <pc:sldMkLst>
          <pc:docMk/>
          <pc:sldMk cId="617692310" sldId="1162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617692310" sldId="1162"/>
            <ac:spMk id="2" creationId="{84B802DE-7324-D1EA-FCF5-5A9D80152A98}"/>
          </ac:spMkLst>
        </pc:spChg>
        <pc:spChg chg="mod">
          <ac:chgData name="Cynthia Cavin - p+p project solutions SA" userId="7e44c0f1-36f7-4de4-a064-f8ff188468c9" providerId="ADAL" clId="{522782C3-2C2F-4531-9B23-B637D3ADF73B}" dt="2025-09-30T14:19:08.815" v="1" actId="20577"/>
          <ac:spMkLst>
            <pc:docMk/>
            <pc:sldMk cId="617692310" sldId="1162"/>
            <ac:spMk id="3" creationId="{E3296AA8-EAC0-1BAB-905A-16F90A8C348E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617692310" sldId="1162"/>
            <ac:spMk id="5" creationId="{B88CFAE7-0395-79D9-5B75-82455D3537C6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617692310" sldId="1162"/>
            <ac:spMk id="6" creationId="{0D8B58FF-ACA7-34CA-272B-DFED3E7DDCF5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891474883" sldId="1163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91474883" sldId="1163"/>
            <ac:spMk id="2" creationId="{C3628DAB-D7C9-BE79-BC45-25202086ADEC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91474883" sldId="1163"/>
            <ac:spMk id="3" creationId="{B6503E16-B21D-F1E4-2C7C-1B3F597002E2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91474883" sldId="1163"/>
            <ac:spMk id="6" creationId="{2652351C-0C9A-62FA-86B7-320B2EA5EF66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891474883" sldId="1163"/>
            <ac:spMk id="7" creationId="{64B166C1-9E29-E018-870A-635574A74529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23:44.673" v="41" actId="20577"/>
        <pc:sldMkLst>
          <pc:docMk/>
          <pc:sldMk cId="3248266195" sldId="1164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248266195" sldId="1164"/>
            <ac:spMk id="2" creationId="{1492101A-FF8A-5CDF-F49C-2769D91FF973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248266195" sldId="1164"/>
            <ac:spMk id="3" creationId="{EE7A579A-A204-B0F1-3131-120A7B32B15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248266195" sldId="1164"/>
            <ac:spMk id="5" creationId="{B32F66FB-CFAD-1680-A925-2EB93E6B8A75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248266195" sldId="1164"/>
            <ac:spMk id="6" creationId="{BDE34381-2F7D-A218-9555-9AB1EFE17E05}"/>
          </ac:spMkLst>
        </pc:spChg>
        <pc:spChg chg="mod">
          <ac:chgData name="Cynthia Cavin - p+p project solutions SA" userId="7e44c0f1-36f7-4de4-a064-f8ff188468c9" providerId="ADAL" clId="{522782C3-2C2F-4531-9B23-B637D3ADF73B}" dt="2025-09-30T14:23:44.673" v="41" actId="20577"/>
          <ac:spMkLst>
            <pc:docMk/>
            <pc:sldMk cId="3248266195" sldId="1164"/>
            <ac:spMk id="9" creationId="{0A710884-2E89-CE8C-784F-EE5B6BB220AD}"/>
          </ac:spMkLst>
        </pc:spChg>
      </pc:sldChg>
      <pc:sldChg chg="modSp mod">
        <pc:chgData name="Cynthia Cavin - p+p project solutions SA" userId="7e44c0f1-36f7-4de4-a064-f8ff188468c9" providerId="ADAL" clId="{522782C3-2C2F-4531-9B23-B637D3ADF73B}" dt="2025-09-30T14:18:53.470" v="0" actId="790"/>
        <pc:sldMkLst>
          <pc:docMk/>
          <pc:sldMk cId="3528945002" sldId="1165"/>
        </pc:sldMkLst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28945002" sldId="1165"/>
            <ac:spMk id="2" creationId="{E93A0F93-EF7E-4435-8D57-2CFE62ECC5FD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28945002" sldId="1165"/>
            <ac:spMk id="3" creationId="{C34B7780-1C30-433F-B0C2-C547FA51405B}"/>
          </ac:spMkLst>
        </pc:spChg>
        <pc:spChg chg="mod">
          <ac:chgData name="Cynthia Cavin - p+p project solutions SA" userId="7e44c0f1-36f7-4de4-a064-f8ff188468c9" providerId="ADAL" clId="{522782C3-2C2F-4531-9B23-B637D3ADF73B}" dt="2025-09-30T14:18:53.470" v="0" actId="790"/>
          <ac:spMkLst>
            <pc:docMk/>
            <pc:sldMk cId="3528945002" sldId="1165"/>
            <ac:spMk id="4" creationId="{18E0EA99-B593-3E5B-C859-AAEB62DA81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30.09.2025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‹N°›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30.09.2025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9AAFA-C8C8-BE2D-6F41-7E17E9D3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A3FBB5-8B0A-5004-1EB7-91B39685A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842205-F2E9-4581-8247-624AFC09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134A2-1DF8-7697-34DA-64E1B3B1E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77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69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F944-79C6-9311-8583-316C5927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64D8AE6-E028-C7BD-84DC-6E696E473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CAA2BF-5570-4C37-E9D7-F584B18A8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0F35CA-7072-2760-BFBD-948B62B3E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129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866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B037-9D72-AA3A-E394-569A3626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FA95B16-6CE3-BE89-C60B-257AB831C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DBC798-9FF8-DC2B-44FB-A83CCC802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A4A308-FCD8-5117-9F4C-83DD22027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577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11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01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25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3B760-C486-CFDA-ED74-A4EE5DE4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A253518-7909-190D-2ECB-73839C3A2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6AE59A-E60D-AA8A-5FF1-9DABA6952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828BB-290B-24AE-B4BC-EACDA5A55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029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6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447928" cy="542568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D34AF2-DFEB-CB3A-0E2A-909899B62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2840" y="5626604"/>
            <a:ext cx="2362200" cy="1231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47EA19-3831-CFA3-ED3A-0193839283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28" y="5979230"/>
            <a:ext cx="2327919" cy="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DFD8E4DF-8EDE-75A5-15E2-980FA906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976CDA79-EEBF-2537-DC7A-97ED7E15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2" name="Datumsplatzhalter 6">
            <a:extLst>
              <a:ext uri="{FF2B5EF4-FFF2-40B4-BE49-F238E27FC236}">
                <a16:creationId xmlns:a16="http://schemas.microsoft.com/office/drawing/2014/main" id="{202F3198-3D39-5076-238E-756BE0F8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6000" baseline="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46993" y="6453336"/>
            <a:ext cx="1513384" cy="137833"/>
          </a:xfrm>
        </p:spPr>
        <p:txBody>
          <a:bodyPr/>
          <a:lstStyle/>
          <a:p>
            <a:fld id="{7249057B-4D7A-374D-8CC8-5608D1EC802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Datumsplatzhalter 6">
            <a:extLst>
              <a:ext uri="{FF2B5EF4-FFF2-40B4-BE49-F238E27FC236}">
                <a16:creationId xmlns:a16="http://schemas.microsoft.com/office/drawing/2014/main" id="{A6BEB255-79EB-7DD3-C20E-C650A186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6">
            <a:extLst>
              <a:ext uri="{FF2B5EF4-FFF2-40B4-BE49-F238E27FC236}">
                <a16:creationId xmlns:a16="http://schemas.microsoft.com/office/drawing/2014/main" id="{CEF468CC-24C2-F853-E84C-FB0987FE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 marL="288000"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AF7FFCBC-4D4D-0071-003A-EE1840A3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A7DAD1F6-F2B1-C2EA-E5E2-82548543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173895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30659BD9-069C-C1FB-C548-8B43925D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E1D30A31-EBDF-74DB-0761-53ACF00D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Septembre</a:t>
            </a:r>
            <a:r>
              <a:rPr lang="de-CH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6DB47883-15D9-5147-B7D1-823E7BD8800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59" r:id="rId3"/>
    <p:sldLayoutId id="2147483674" r:id="rId4"/>
    <p:sldLayoutId id="2147483666" r:id="rId5"/>
    <p:sldLayoutId id="2147483668" r:id="rId6"/>
    <p:sldLayoutId id="214748367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senergie.ch/fr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francsenergie.ch/fr" TargetMode="External"/><Relationship Id="rId4" Type="http://schemas.openxmlformats.org/officeDocument/2006/relationships/hyperlink" Target="https://pronovo.c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B517-74A9-0B4E-27BB-028E988B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5762B4-014D-767B-2329-6B6BC538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12677"/>
            <a:ext cx="5832648" cy="2550336"/>
          </a:xfrm>
        </p:spPr>
        <p:txBody>
          <a:bodyPr anchor="t">
            <a:normAutofit fontScale="90000"/>
          </a:bodyPr>
          <a:lstStyle/>
          <a:p>
            <a:r>
              <a:rPr lang="fr-CH" sz="3400" noProof="0" dirty="0"/>
              <a:t>Rapport d’audit - PEIK</a:t>
            </a:r>
            <a:br>
              <a:rPr lang="fr-CH" sz="3400" noProof="0" dirty="0"/>
            </a:br>
            <a:br>
              <a:rPr lang="fr-CH" sz="3400" noProof="0" dirty="0"/>
            </a:br>
            <a:r>
              <a:rPr lang="fr-CH" sz="3600" noProof="0" dirty="0"/>
              <a:t>Nous vous accompagnons dans vos économies d’énergies</a:t>
            </a:r>
            <a:br>
              <a:rPr lang="fr-CH" sz="3400" noProof="0" dirty="0"/>
            </a:br>
            <a:br>
              <a:rPr lang="fr-CH" sz="3400" noProof="0" dirty="0"/>
            </a:br>
            <a:r>
              <a:rPr lang="fr-CH" sz="3100" noProof="0" dirty="0"/>
              <a:t>Entreprise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CA6054E-1671-F904-7922-5866B7C62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72725"/>
            <a:ext cx="5580062" cy="1008403"/>
          </a:xfrm>
        </p:spPr>
        <p:txBody>
          <a:bodyPr>
            <a:normAutofit/>
          </a:bodyPr>
          <a:lstStyle/>
          <a:p>
            <a:r>
              <a:rPr lang="fr-CH" noProof="0" dirty="0"/>
              <a:t>Prénom Nom, titre</a:t>
            </a:r>
          </a:p>
          <a:p>
            <a:r>
              <a:rPr lang="fr-CH" noProof="0" dirty="0"/>
              <a:t>Lieu, Date</a:t>
            </a:r>
          </a:p>
          <a:p>
            <a:pPr>
              <a:spcAft>
                <a:spcPts val="600"/>
              </a:spcAft>
            </a:pPr>
            <a:endParaRPr lang="fr-CH" noProof="0" dirty="0"/>
          </a:p>
          <a:p>
            <a:pPr>
              <a:spcAft>
                <a:spcPts val="600"/>
              </a:spcAft>
            </a:pPr>
            <a:endParaRPr lang="fr-CH" noProof="0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47E2D632-3F4C-279D-B417-5919928753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 b="2531"/>
          <a:stretch/>
        </p:blipFill>
        <p:spPr/>
      </p:pic>
    </p:spTree>
    <p:extLst>
      <p:ext uri="{BB962C8B-B14F-4D97-AF65-F5344CB8AC3E}">
        <p14:creationId xmlns:p14="http://schemas.microsoft.com/office/powerpoint/2010/main" val="140744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schemeClr val="bg1"/>
                </a:solidFill>
              </a:rPr>
              <a:t>Mesures rentables à moyen terme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10</a:t>
            </a:fld>
            <a:endParaRPr lang="fr-CH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2A948FB0-A673-FA84-291A-54BFAAA6B841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H" sz="2000" b="0" noProof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fr-CH" sz="2000" b="0" noProof="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D6F814-175E-41C4-1E02-81043B8E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404BAB97-164D-F627-81AF-39C31B71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79DC4E6-1C03-56E0-A30D-186CE04E6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28794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1871848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Mesures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Économies CHF/an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Investissement CHF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 err="1"/>
                        <a:t>Payback</a:t>
                      </a:r>
                      <a:r>
                        <a:rPr lang="fr-CH" sz="1400" b="1" noProof="0" dirty="0"/>
                        <a:t>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12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9563D-A5B1-F3EA-9B4E-1D0BA21F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68001-7E2F-EB31-D43F-708D9D85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schemeClr val="bg1"/>
                </a:solidFill>
              </a:rPr>
              <a:t>Mesures qualitatives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2EBCA-63FB-6535-5D25-193BC3BB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11</a:t>
            </a:fld>
            <a:endParaRPr lang="fr-CH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1A590B03-93F5-B510-2EC7-CA3BCFF04C9A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H" sz="2000" b="0" noProof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fr-CH" sz="2000" b="0" noProof="0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4F54BE-5A2B-6B8A-C0F6-D1447AE41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71BE641A-718A-AA55-3621-5F242AE2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82103A3-B08B-4DA4-E2E0-D84B98D6A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74842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1871848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Mesures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Économies CHF/an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Investissement CHF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 err="1"/>
                        <a:t>Payback</a:t>
                      </a:r>
                      <a:r>
                        <a:rPr lang="fr-CH" sz="1400" b="1" noProof="0" dirty="0"/>
                        <a:t>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05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2101A-FF8A-5CDF-F49C-2769D91F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Mesure immédiate/court terme/moyen terme en détail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A579A-A204-B0F1-3131-120A7B32B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noProof="0" dirty="0"/>
              <a:t>Observation :</a:t>
            </a:r>
            <a:r>
              <a:rPr lang="fr-CH" noProof="0" dirty="0"/>
              <a:t> Un boiler électrique de 120 litres est rarement utilisé, il est chauffé électriquement, ancien, et la conduite ECS (eau chaude sanitaire) se trouve à seulement 15 m, sans qu’il soit nécessaire de percer des cloisons</a:t>
            </a:r>
          </a:p>
          <a:p>
            <a:r>
              <a:rPr lang="fr-CH" b="1" noProof="0" dirty="0"/>
              <a:t>Action :</a:t>
            </a:r>
            <a:r>
              <a:rPr lang="fr-CH" noProof="0" dirty="0"/>
              <a:t> Démonter le boiler, tirer une conduite ECS et raccorder l’évier au réseau existant</a:t>
            </a:r>
          </a:p>
          <a:p>
            <a:r>
              <a:rPr lang="fr-CH" b="1" noProof="0" dirty="0"/>
              <a:t>Manière de procéder :</a:t>
            </a:r>
            <a:r>
              <a:rPr lang="fr-CH" noProof="0" dirty="0"/>
              <a:t> Demander une offre à un </a:t>
            </a:r>
          </a:p>
          <a:p>
            <a:r>
              <a:rPr lang="fr-CH" noProof="0" dirty="0"/>
              <a:t>installateur ou à une entreprise spécialisée</a:t>
            </a:r>
          </a:p>
          <a:p>
            <a:endParaRPr lang="fr-CH" b="1" noProof="0" dirty="0"/>
          </a:p>
          <a:p>
            <a:r>
              <a:rPr lang="fr-CH" b="1" noProof="0" dirty="0"/>
              <a:t>Investissement: </a:t>
            </a:r>
            <a:r>
              <a:rPr lang="fr-CH" noProof="0" dirty="0"/>
              <a:t>2’000 CHF          </a:t>
            </a:r>
            <a:r>
              <a:rPr lang="fr-CH" b="1" noProof="0" dirty="0" err="1"/>
              <a:t>Payback</a:t>
            </a:r>
            <a:r>
              <a:rPr lang="fr-CH" b="1" noProof="0" dirty="0"/>
              <a:t>: </a:t>
            </a:r>
            <a:r>
              <a:rPr lang="fr-CH" noProof="0" dirty="0"/>
              <a:t>6.6 ans</a:t>
            </a:r>
          </a:p>
          <a:p>
            <a:r>
              <a:rPr lang="fr-CH" b="1" noProof="0" dirty="0"/>
              <a:t>Agent énergétique: </a:t>
            </a:r>
            <a:r>
              <a:rPr lang="fr-CH" noProof="0" dirty="0"/>
              <a:t>Électricité</a:t>
            </a:r>
          </a:p>
          <a:p>
            <a:r>
              <a:rPr lang="fr-CH" b="1" noProof="0" dirty="0"/>
              <a:t>Économies: </a:t>
            </a:r>
            <a:r>
              <a:rPr lang="fr-CH" noProof="0" dirty="0"/>
              <a:t>2’000 kWh/an, 302 CHF/an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F66FB-CFAD-1680-A925-2EB93E6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12</a:t>
            </a:fld>
            <a:endParaRPr lang="fr-CH" noProof="0" dirty="0"/>
          </a:p>
        </p:txBody>
      </p:sp>
      <p:pic>
        <p:nvPicPr>
          <p:cNvPr id="8" name="Grafik 7" descr="Ein Bild, das Im Haus, Wand, Pfeife Flöte Rohr, Decke enthält.&#10;&#10;KI-generierte Inhalte können fehlerhaft sein.">
            <a:extLst>
              <a:ext uri="{FF2B5EF4-FFF2-40B4-BE49-F238E27FC236}">
                <a16:creationId xmlns:a16="http://schemas.microsoft.com/office/drawing/2014/main" id="{C09A918F-8D15-07A1-D218-3B69B193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068960"/>
            <a:ext cx="4525006" cy="29531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710884-2E89-CE8C-784F-EE5B6BB220AD}"/>
              </a:ext>
            </a:extLst>
          </p:cNvPr>
          <p:cNvSpPr txBox="1"/>
          <p:nvPr/>
        </p:nvSpPr>
        <p:spPr>
          <a:xfrm>
            <a:off x="536484" y="163670"/>
            <a:ext cx="9721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1400" noProof="0" dirty="0">
                <a:solidFill>
                  <a:srgbClr val="FF0000"/>
                </a:solidFill>
              </a:rPr>
              <a:t>Exemple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16C40F-2806-981A-93CD-1628A24D1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BDE34381-2F7D-A218-9555-9AB1EFE1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324826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fr-CH" sz="6000" noProof="0" dirty="0"/>
              <a:t>Prochaines étapes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13</a:t>
            </a:fld>
            <a:endParaRPr lang="fr-CH" noProof="0" dirty="0"/>
          </a:p>
        </p:txBody>
      </p:sp>
      <p:pic>
        <p:nvPicPr>
          <p:cNvPr id="7" name="Inhaltsplatzhalter 8" descr="Tanzschritte Silhouette">
            <a:extLst>
              <a:ext uri="{FF2B5EF4-FFF2-40B4-BE49-F238E27FC236}">
                <a16:creationId xmlns:a16="http://schemas.microsoft.com/office/drawing/2014/main" id="{6F28E870-0FB2-29C5-6D66-6500BE2F8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4512" y="314722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1162E0C9-296A-14FC-EF35-56D649E8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376775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srgbClr val="293F60"/>
                </a:solidFill>
                <a:latin typeface="Arial"/>
                <a:cs typeface="Arial"/>
              </a:rPr>
              <a:t>Subventions intéressantes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78" y="1592796"/>
            <a:ext cx="11341261" cy="4584167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Pour améliorer l’efficacité énergétique et passer aux énergies renouvelables, un vaste éventail de soutiens existe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Une vaste base de données de programmes de soutien est disponible sur </a:t>
            </a:r>
            <a:r>
              <a:rPr lang="fr-CH" dirty="0">
                <a:solidFill>
                  <a:schemeClr val="tx1"/>
                </a:solidFill>
                <a:hlinkClick r:id="rId3"/>
              </a:rPr>
              <a:t>www.francsenergie.ch/fr</a:t>
            </a:r>
            <a:r>
              <a:rPr lang="fr-CH" dirty="0">
                <a:solidFill>
                  <a:schemeClr val="tx1"/>
                </a:solidFill>
              </a:rPr>
              <a:t> </a:t>
            </a:r>
            <a:endParaRPr lang="fr-CH" sz="2000" noProof="0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fr-CH" noProof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Pour certaines mesures de ce rapport, les offres suivantes peuvent être utilisées 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PV: </a:t>
            </a:r>
            <a:r>
              <a:rPr lang="fr-CH" noProof="0" dirty="0" err="1">
                <a:solidFill>
                  <a:schemeClr val="tx1"/>
                </a:solidFill>
              </a:rPr>
              <a:t>Pronovo</a:t>
            </a:r>
            <a:r>
              <a:rPr lang="fr-CH" noProof="0" dirty="0">
                <a:solidFill>
                  <a:schemeClr val="tx1"/>
                </a:solidFill>
              </a:rPr>
              <a:t>: </a:t>
            </a:r>
            <a:r>
              <a:rPr lang="fr-CH" noProof="0" dirty="0">
                <a:solidFill>
                  <a:schemeClr val="tx1"/>
                </a:solidFill>
                <a:hlinkClick r:id="rId4"/>
              </a:rPr>
              <a:t>https://pronovo.ch/</a:t>
            </a:r>
            <a:r>
              <a:rPr lang="fr-CH" noProof="0" dirty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Capteurs solaires pour eau chaude sanitaire : Francs Energie</a:t>
            </a:r>
            <a:r>
              <a:rPr lang="fr-CH" dirty="0">
                <a:solidFill>
                  <a:schemeClr val="tx1"/>
                </a:solidFill>
              </a:rPr>
              <a:t>: </a:t>
            </a:r>
            <a:r>
              <a:rPr lang="fr-CH" dirty="0">
                <a:solidFill>
                  <a:schemeClr val="tx1"/>
                </a:solidFill>
                <a:hlinkClick r:id="rId5"/>
              </a:rPr>
              <a:t>https://www.francsenergie.ch/fr</a:t>
            </a:r>
            <a:endParaRPr lang="fr-CH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</a:rPr>
              <a:t>Boilers </a:t>
            </a:r>
            <a:r>
              <a:rPr lang="fr-CH" noProof="0" dirty="0">
                <a:solidFill>
                  <a:schemeClr val="tx1"/>
                </a:solidFill>
              </a:rPr>
              <a:t>à pompe à chaleur </a:t>
            </a:r>
            <a:r>
              <a:rPr lang="fr-CH" dirty="0">
                <a:solidFill>
                  <a:schemeClr val="tx1"/>
                </a:solidFill>
              </a:rPr>
              <a:t>: Francs Energie : </a:t>
            </a:r>
            <a:r>
              <a:rPr lang="fr-CH" dirty="0">
                <a:solidFill>
                  <a:schemeClr val="tx1"/>
                </a:solidFill>
                <a:hlinkClick r:id="rId5"/>
              </a:rPr>
              <a:t>https://www.francsenergie.ch/fr</a:t>
            </a:r>
            <a:endParaRPr lang="fr-CH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</a:rPr>
              <a:t>Capteurs </a:t>
            </a:r>
            <a:r>
              <a:rPr lang="fr-CH" noProof="0" dirty="0">
                <a:solidFill>
                  <a:schemeClr val="tx1"/>
                </a:solidFill>
              </a:rPr>
              <a:t>solaires thermiques : Éventuellement soutien du Programme Bâtiments</a:t>
            </a:r>
            <a:endParaRPr lang="fr-CH" sz="2000" noProof="0" dirty="0">
              <a:solidFill>
                <a:schemeClr val="tx1"/>
              </a:solidFill>
            </a:endParaRPr>
          </a:p>
          <a:p>
            <a:pPr lvl="1"/>
            <a:endParaRPr lang="fr-CH" sz="2000" noProof="0" dirty="0">
              <a:solidFill>
                <a:schemeClr val="tx1"/>
              </a:solidFill>
            </a:endParaRPr>
          </a:p>
          <a:p>
            <a:pPr lvl="1"/>
            <a:endParaRPr lang="fr-CH" sz="2000" noProof="0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14</a:t>
            </a:fld>
            <a:endParaRPr lang="fr-CH" noProof="0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7F5CB88B-CF7E-67F6-DC01-F3E70A113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520" y="206712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DC858FAD-F471-3262-0DD3-348928D8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38771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2F40-6308-983F-0370-1CC53753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802DE-7324-D1EA-FCF5-5A9D8015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srgbClr val="293F60"/>
                </a:solidFill>
                <a:latin typeface="Arial"/>
                <a:cs typeface="Arial"/>
              </a:rPr>
              <a:t>Prochaines étapes</a:t>
            </a:r>
            <a:endParaRPr lang="fr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B58FF-ACA7-34CA-272B-DFED3E7D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15</a:t>
            </a:fld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296AA8-EAC0-1BAB-905A-16F90A8C34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Il est fortement recommandé de mettre en œuvre les mesures à court terme le plus rapidement possible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Demander les possibilités de subvention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noProof="0" dirty="0">
                <a:solidFill>
                  <a:schemeClr val="tx1"/>
                </a:solidFill>
              </a:rPr>
              <a:t>Etcetera</a:t>
            </a:r>
            <a:endParaRPr lang="fr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CH" sz="2000" noProof="0" dirty="0">
              <a:solidFill>
                <a:schemeClr val="tx1"/>
              </a:solidFill>
            </a:endParaRPr>
          </a:p>
          <a:p>
            <a:pPr lvl="1"/>
            <a:endParaRPr lang="fr-CH" sz="2000" noProof="0" dirty="0">
              <a:solidFill>
                <a:schemeClr val="tx1"/>
              </a:solidFill>
            </a:endParaRPr>
          </a:p>
          <a:p>
            <a:pPr lvl="1"/>
            <a:endParaRPr lang="fr-CH" sz="2000" noProof="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Person, Kleidung, Im Haus, Tastatur enthält.&#10;&#10;Automatisch generierte Beschreibung">
            <a:extLst>
              <a:ext uri="{FF2B5EF4-FFF2-40B4-BE49-F238E27FC236}">
                <a16:creationId xmlns:a16="http://schemas.microsoft.com/office/drawing/2014/main" id="{5AE5DCDB-8D3F-B599-1C1D-3BC23BE0D55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515938" y="1563272"/>
            <a:ext cx="3815792" cy="4584166"/>
          </a:xfrm>
        </p:spPr>
      </p:pic>
      <p:pic>
        <p:nvPicPr>
          <p:cNvPr id="9" name="Inhaltsplatzhalter 8" descr="Tanzschritte Silhouette">
            <a:extLst>
              <a:ext uri="{FF2B5EF4-FFF2-40B4-BE49-F238E27FC236}">
                <a16:creationId xmlns:a16="http://schemas.microsoft.com/office/drawing/2014/main" id="{D1D48708-59D7-B66E-131E-0236F02FB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04512" y="314722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B88CFAE7-0395-79D9-5B75-82455D35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61769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AD13-05C2-49A3-9AD5-CE04727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noProof="0" dirty="0"/>
              <a:t>Questions?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082433-EBD5-4E22-A17A-8923B96A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16</a:t>
            </a:fld>
            <a:endParaRPr lang="fr-CH" noProof="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9DF2D3-CF39-49E8-BFE2-F6EF8B01BBA1}"/>
              </a:ext>
            </a:extLst>
          </p:cNvPr>
          <p:cNvGrpSpPr/>
          <p:nvPr/>
        </p:nvGrpSpPr>
        <p:grpSpPr>
          <a:xfrm>
            <a:off x="7372266" y="1942762"/>
            <a:ext cx="1736947" cy="1719578"/>
            <a:chOff x="550863" y="1093788"/>
            <a:chExt cx="3492500" cy="345757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15C22E-65BE-4FAF-90C2-C4A7CC9EA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6" y="2803526"/>
              <a:ext cx="717550" cy="719138"/>
            </a:xfrm>
            <a:custGeom>
              <a:avLst/>
              <a:gdLst>
                <a:gd name="T0" fmla="*/ 0 w 750"/>
                <a:gd name="T1" fmla="*/ 375 h 751"/>
                <a:gd name="T2" fmla="*/ 0 w 750"/>
                <a:gd name="T3" fmla="*/ 375 h 751"/>
                <a:gd name="T4" fmla="*/ 375 w 750"/>
                <a:gd name="T5" fmla="*/ 751 h 751"/>
                <a:gd name="T6" fmla="*/ 750 w 750"/>
                <a:gd name="T7" fmla="*/ 375 h 751"/>
                <a:gd name="T8" fmla="*/ 375 w 750"/>
                <a:gd name="T9" fmla="*/ 0 h 751"/>
                <a:gd name="T10" fmla="*/ 0 w 750"/>
                <a:gd name="T11" fmla="*/ 375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0" y="375"/>
                  </a:moveTo>
                  <a:lnTo>
                    <a:pt x="0" y="375"/>
                  </a:lnTo>
                  <a:cubicBezTo>
                    <a:pt x="0" y="582"/>
                    <a:pt x="168" y="751"/>
                    <a:pt x="375" y="751"/>
                  </a:cubicBez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noProof="0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FC73D41-0911-45D5-A274-4F8CC418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8 w 1175"/>
                <a:gd name="T19" fmla="*/ 403 h 1021"/>
                <a:gd name="T20" fmla="*/ 1108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8" y="218"/>
                    <a:pt x="1108" y="403"/>
                  </a:cubicBezTo>
                  <a:lnTo>
                    <a:pt x="1108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36DC03-C9DC-42FF-8F3D-2463124D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6" y="2803526"/>
              <a:ext cx="717550" cy="719138"/>
            </a:xfrm>
            <a:custGeom>
              <a:avLst/>
              <a:gdLst>
                <a:gd name="T0" fmla="*/ 375 w 750"/>
                <a:gd name="T1" fmla="*/ 751 h 751"/>
                <a:gd name="T2" fmla="*/ 375 w 750"/>
                <a:gd name="T3" fmla="*/ 751 h 751"/>
                <a:gd name="T4" fmla="*/ 750 w 750"/>
                <a:gd name="T5" fmla="*/ 375 h 751"/>
                <a:gd name="T6" fmla="*/ 375 w 750"/>
                <a:gd name="T7" fmla="*/ 0 h 751"/>
                <a:gd name="T8" fmla="*/ 0 w 750"/>
                <a:gd name="T9" fmla="*/ 375 h 751"/>
                <a:gd name="T10" fmla="*/ 375 w 750"/>
                <a:gd name="T11" fmla="*/ 751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375" y="751"/>
                  </a:moveTo>
                  <a:lnTo>
                    <a:pt x="375" y="751"/>
                  </a:ln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1"/>
                    <a:pt x="375" y="751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noProof="0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4952713-C745-4DA8-9F49-FDC7C8F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7 w 1175"/>
                <a:gd name="T19" fmla="*/ 403 h 1021"/>
                <a:gd name="T20" fmla="*/ 1107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7" y="218"/>
                    <a:pt x="1107" y="403"/>
                  </a:cubicBezTo>
                  <a:lnTo>
                    <a:pt x="1107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noProof="0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F4EC0E6-7CD3-4D79-8A99-AF5B432DD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3" y="1093788"/>
              <a:ext cx="2198688" cy="1971675"/>
            </a:xfrm>
            <a:custGeom>
              <a:avLst/>
              <a:gdLst>
                <a:gd name="T0" fmla="*/ 1901 w 2298"/>
                <a:gd name="T1" fmla="*/ 1515 h 2061"/>
                <a:gd name="T2" fmla="*/ 1901 w 2298"/>
                <a:gd name="T3" fmla="*/ 1515 h 2061"/>
                <a:gd name="T4" fmla="*/ 2252 w 2298"/>
                <a:gd name="T5" fmla="*/ 928 h 2061"/>
                <a:gd name="T6" fmla="*/ 1528 w 2298"/>
                <a:gd name="T7" fmla="*/ 35 h 2061"/>
                <a:gd name="T8" fmla="*/ 717 w 2298"/>
                <a:gd name="T9" fmla="*/ 479 h 2061"/>
                <a:gd name="T10" fmla="*/ 613 w 2298"/>
                <a:gd name="T11" fmla="*/ 483 h 2061"/>
                <a:gd name="T12" fmla="*/ 161 w 2298"/>
                <a:gd name="T13" fmla="*/ 739 h 2061"/>
                <a:gd name="T14" fmla="*/ 22 w 2298"/>
                <a:gd name="T15" fmla="*/ 1239 h 2061"/>
                <a:gd name="T16" fmla="*/ 321 w 2298"/>
                <a:gd name="T17" fmla="*/ 1722 h 2061"/>
                <a:gd name="T18" fmla="*/ 363 w 2298"/>
                <a:gd name="T19" fmla="*/ 2061 h 2061"/>
                <a:gd name="T20" fmla="*/ 637 w 2298"/>
                <a:gd name="T21" fmla="*/ 1832 h 2061"/>
                <a:gd name="T22" fmla="*/ 778 w 2298"/>
                <a:gd name="T23" fmla="*/ 1830 h 2061"/>
                <a:gd name="T24" fmla="*/ 1193 w 2298"/>
                <a:gd name="T25" fmla="*/ 1617 h 2061"/>
                <a:gd name="T26" fmla="*/ 1358 w 2298"/>
                <a:gd name="T27" fmla="*/ 1652 h 2061"/>
                <a:gd name="T28" fmla="*/ 1530 w 2298"/>
                <a:gd name="T29" fmla="*/ 1651 h 2061"/>
                <a:gd name="T30" fmla="*/ 1859 w 2298"/>
                <a:gd name="T31" fmla="*/ 1917 h 2061"/>
                <a:gd name="T32" fmla="*/ 1901 w 2298"/>
                <a:gd name="T33" fmla="*/ 1515 h 2061"/>
                <a:gd name="T34" fmla="*/ 770 w 2298"/>
                <a:gd name="T35" fmla="*/ 1763 h 2061"/>
                <a:gd name="T36" fmla="*/ 770 w 2298"/>
                <a:gd name="T37" fmla="*/ 1763 h 2061"/>
                <a:gd name="T38" fmla="*/ 630 w 2298"/>
                <a:gd name="T39" fmla="*/ 1764 h 2061"/>
                <a:gd name="T40" fmla="*/ 616 w 2298"/>
                <a:gd name="T41" fmla="*/ 1762 h 2061"/>
                <a:gd name="T42" fmla="*/ 414 w 2298"/>
                <a:gd name="T43" fmla="*/ 1931 h 2061"/>
                <a:gd name="T44" fmla="*/ 384 w 2298"/>
                <a:gd name="T45" fmla="*/ 1682 h 2061"/>
                <a:gd name="T46" fmla="*/ 370 w 2298"/>
                <a:gd name="T47" fmla="*/ 1674 h 2061"/>
                <a:gd name="T48" fmla="*/ 89 w 2298"/>
                <a:gd name="T49" fmla="*/ 1231 h 2061"/>
                <a:gd name="T50" fmla="*/ 621 w 2298"/>
                <a:gd name="T51" fmla="*/ 550 h 2061"/>
                <a:gd name="T52" fmla="*/ 1302 w 2298"/>
                <a:gd name="T53" fmla="*/ 1082 h 2061"/>
                <a:gd name="T54" fmla="*/ 770 w 2298"/>
                <a:gd name="T55" fmla="*/ 1763 h 2061"/>
                <a:gd name="T56" fmla="*/ 1837 w 2298"/>
                <a:gd name="T57" fmla="*/ 1477 h 2061"/>
                <a:gd name="T58" fmla="*/ 1837 w 2298"/>
                <a:gd name="T59" fmla="*/ 1477 h 2061"/>
                <a:gd name="T60" fmla="*/ 1805 w 2298"/>
                <a:gd name="T61" fmla="*/ 1787 h 2061"/>
                <a:gd name="T62" fmla="*/ 1550 w 2298"/>
                <a:gd name="T63" fmla="*/ 1581 h 2061"/>
                <a:gd name="T64" fmla="*/ 1536 w 2298"/>
                <a:gd name="T65" fmla="*/ 1583 h 2061"/>
                <a:gd name="T66" fmla="*/ 1365 w 2298"/>
                <a:gd name="T67" fmla="*/ 1585 h 2061"/>
                <a:gd name="T68" fmla="*/ 1239 w 2298"/>
                <a:gd name="T69" fmla="*/ 1561 h 2061"/>
                <a:gd name="T70" fmla="*/ 1369 w 2298"/>
                <a:gd name="T71" fmla="*/ 1074 h 2061"/>
                <a:gd name="T72" fmla="*/ 790 w 2298"/>
                <a:gd name="T73" fmla="*/ 486 h 2061"/>
                <a:gd name="T74" fmla="*/ 1521 w 2298"/>
                <a:gd name="T75" fmla="*/ 102 h 2061"/>
                <a:gd name="T76" fmla="*/ 2185 w 2298"/>
                <a:gd name="T77" fmla="*/ 921 h 2061"/>
                <a:gd name="T78" fmla="*/ 1851 w 2298"/>
                <a:gd name="T79" fmla="*/ 1468 h 2061"/>
                <a:gd name="T80" fmla="*/ 1837 w 2298"/>
                <a:gd name="T81" fmla="*/ 1477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8" h="2061">
                  <a:moveTo>
                    <a:pt x="1901" y="1515"/>
                  </a:moveTo>
                  <a:lnTo>
                    <a:pt x="1901" y="1515"/>
                  </a:lnTo>
                  <a:cubicBezTo>
                    <a:pt x="2099" y="1380"/>
                    <a:pt x="2227" y="1167"/>
                    <a:pt x="2252" y="928"/>
                  </a:cubicBezTo>
                  <a:cubicBezTo>
                    <a:pt x="2298" y="483"/>
                    <a:pt x="1974" y="82"/>
                    <a:pt x="1528" y="35"/>
                  </a:cubicBezTo>
                  <a:cubicBezTo>
                    <a:pt x="1191" y="0"/>
                    <a:pt x="869" y="178"/>
                    <a:pt x="717" y="479"/>
                  </a:cubicBezTo>
                  <a:cubicBezTo>
                    <a:pt x="683" y="478"/>
                    <a:pt x="648" y="479"/>
                    <a:pt x="613" y="483"/>
                  </a:cubicBezTo>
                  <a:cubicBezTo>
                    <a:pt x="433" y="505"/>
                    <a:pt x="273" y="596"/>
                    <a:pt x="161" y="739"/>
                  </a:cubicBezTo>
                  <a:cubicBezTo>
                    <a:pt x="49" y="882"/>
                    <a:pt x="0" y="1059"/>
                    <a:pt x="22" y="1239"/>
                  </a:cubicBezTo>
                  <a:cubicBezTo>
                    <a:pt x="47" y="1437"/>
                    <a:pt x="155" y="1612"/>
                    <a:pt x="321" y="1722"/>
                  </a:cubicBezTo>
                  <a:lnTo>
                    <a:pt x="363" y="2061"/>
                  </a:lnTo>
                  <a:lnTo>
                    <a:pt x="637" y="1832"/>
                  </a:lnTo>
                  <a:cubicBezTo>
                    <a:pt x="686" y="1836"/>
                    <a:pt x="733" y="1836"/>
                    <a:pt x="778" y="1830"/>
                  </a:cubicBezTo>
                  <a:cubicBezTo>
                    <a:pt x="944" y="1810"/>
                    <a:pt x="1088" y="1731"/>
                    <a:pt x="1193" y="1617"/>
                  </a:cubicBezTo>
                  <a:cubicBezTo>
                    <a:pt x="1247" y="1634"/>
                    <a:pt x="1303" y="1646"/>
                    <a:pt x="1358" y="1652"/>
                  </a:cubicBezTo>
                  <a:cubicBezTo>
                    <a:pt x="1413" y="1658"/>
                    <a:pt x="1471" y="1658"/>
                    <a:pt x="1530" y="1651"/>
                  </a:cubicBezTo>
                  <a:lnTo>
                    <a:pt x="1859" y="1917"/>
                  </a:lnTo>
                  <a:lnTo>
                    <a:pt x="1901" y="1515"/>
                  </a:lnTo>
                  <a:close/>
                  <a:moveTo>
                    <a:pt x="770" y="1763"/>
                  </a:moveTo>
                  <a:lnTo>
                    <a:pt x="770" y="1763"/>
                  </a:lnTo>
                  <a:cubicBezTo>
                    <a:pt x="725" y="1769"/>
                    <a:pt x="678" y="1769"/>
                    <a:pt x="630" y="1764"/>
                  </a:cubicBezTo>
                  <a:lnTo>
                    <a:pt x="616" y="1762"/>
                  </a:lnTo>
                  <a:lnTo>
                    <a:pt x="414" y="1931"/>
                  </a:lnTo>
                  <a:lnTo>
                    <a:pt x="384" y="1682"/>
                  </a:lnTo>
                  <a:lnTo>
                    <a:pt x="370" y="1674"/>
                  </a:lnTo>
                  <a:cubicBezTo>
                    <a:pt x="214" y="1575"/>
                    <a:pt x="111" y="1414"/>
                    <a:pt x="89" y="1231"/>
                  </a:cubicBezTo>
                  <a:cubicBezTo>
                    <a:pt x="48" y="897"/>
                    <a:pt x="287" y="591"/>
                    <a:pt x="621" y="550"/>
                  </a:cubicBezTo>
                  <a:cubicBezTo>
                    <a:pt x="955" y="509"/>
                    <a:pt x="1261" y="748"/>
                    <a:pt x="1302" y="1082"/>
                  </a:cubicBezTo>
                  <a:cubicBezTo>
                    <a:pt x="1343" y="1417"/>
                    <a:pt x="1105" y="1722"/>
                    <a:pt x="770" y="1763"/>
                  </a:cubicBezTo>
                  <a:close/>
                  <a:moveTo>
                    <a:pt x="1837" y="1477"/>
                  </a:moveTo>
                  <a:lnTo>
                    <a:pt x="1837" y="1477"/>
                  </a:lnTo>
                  <a:lnTo>
                    <a:pt x="1805" y="1787"/>
                  </a:lnTo>
                  <a:lnTo>
                    <a:pt x="1550" y="1581"/>
                  </a:lnTo>
                  <a:lnTo>
                    <a:pt x="1536" y="1583"/>
                  </a:lnTo>
                  <a:cubicBezTo>
                    <a:pt x="1477" y="1590"/>
                    <a:pt x="1420" y="1591"/>
                    <a:pt x="1365" y="1585"/>
                  </a:cubicBezTo>
                  <a:cubicBezTo>
                    <a:pt x="1323" y="1581"/>
                    <a:pt x="1281" y="1573"/>
                    <a:pt x="1239" y="1561"/>
                  </a:cubicBezTo>
                  <a:cubicBezTo>
                    <a:pt x="1340" y="1426"/>
                    <a:pt x="1391" y="1254"/>
                    <a:pt x="1369" y="1074"/>
                  </a:cubicBezTo>
                  <a:cubicBezTo>
                    <a:pt x="1331" y="763"/>
                    <a:pt x="1086" y="527"/>
                    <a:pt x="790" y="486"/>
                  </a:cubicBezTo>
                  <a:cubicBezTo>
                    <a:pt x="933" y="223"/>
                    <a:pt x="1221" y="70"/>
                    <a:pt x="1521" y="102"/>
                  </a:cubicBezTo>
                  <a:cubicBezTo>
                    <a:pt x="1930" y="145"/>
                    <a:pt x="2228" y="512"/>
                    <a:pt x="2185" y="921"/>
                  </a:cubicBezTo>
                  <a:cubicBezTo>
                    <a:pt x="2161" y="1145"/>
                    <a:pt x="2040" y="1344"/>
                    <a:pt x="1851" y="1468"/>
                  </a:cubicBezTo>
                  <a:lnTo>
                    <a:pt x="1837" y="1477"/>
                  </a:ln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noProof="0" dirty="0"/>
            </a:p>
          </p:txBody>
        </p:sp>
      </p:grpSp>
      <p:sp>
        <p:nvSpPr>
          <p:cNvPr id="4" name="Datumsplatzhalter 6">
            <a:extLst>
              <a:ext uri="{FF2B5EF4-FFF2-40B4-BE49-F238E27FC236}">
                <a16:creationId xmlns:a16="http://schemas.microsoft.com/office/drawing/2014/main" id="{ADBA0684-8EC0-6339-61DB-62F09F01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86379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0F93-EF7E-4435-8D57-2CFE62ECC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noProof="0" dirty="0"/>
              <a:t>Merci.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B7780-1C30-433F-B0C2-C547FA514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noProof="0" dirty="0"/>
              <a:t>Nom </a:t>
            </a:r>
            <a:r>
              <a:rPr lang="fr-CH" noProof="0" dirty="0" err="1"/>
              <a:t>Prenom</a:t>
            </a:r>
            <a:endParaRPr lang="fr-CH" noProof="0" dirty="0"/>
          </a:p>
          <a:p>
            <a:r>
              <a:rPr lang="fr-CH" noProof="0" dirty="0"/>
              <a:t>Titre</a:t>
            </a:r>
          </a:p>
          <a:p>
            <a:endParaRPr lang="fr-CH" noProof="0" dirty="0"/>
          </a:p>
          <a:p>
            <a:r>
              <a:rPr lang="fr-CH" noProof="0" dirty="0"/>
              <a:t>E-Mail</a:t>
            </a:r>
          </a:p>
          <a:p>
            <a:r>
              <a:rPr lang="fr-CH" noProof="0" dirty="0"/>
              <a:t>Téléphone</a:t>
            </a:r>
          </a:p>
          <a:p>
            <a:endParaRPr lang="fr-CH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E0EA99-B593-3E5B-C859-AAEB62DA818B}"/>
              </a:ext>
            </a:extLst>
          </p:cNvPr>
          <p:cNvSpPr txBox="1"/>
          <p:nvPr/>
        </p:nvSpPr>
        <p:spPr>
          <a:xfrm>
            <a:off x="2592729" y="4953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52894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6804A-2957-A76A-5054-93BCF17B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Ce que vous trouverez dans le rapport d’audit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1893A3-EC60-7C66-0C74-AE45ABFC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L'objectif est d'analyser les principaux consommateurs afin de couvrir la majeure partie du potentiel d'économies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Indications sur la manière de continuer à produire des produits et services compétitifs et performants à l’avenir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État actuel de l’entreprise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Propositions concrètes de mesures pour améliorer l’efficacité, avec coûts et délais de retour sur investissement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Prochaines étapes et possibilités d’accompagnement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noProof="0" dirty="0"/>
              <a:t>Détails des mesures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fr-CH" noProof="0" dirty="0"/>
          </a:p>
          <a:p>
            <a:pPr>
              <a:buClr>
                <a:schemeClr val="accent3"/>
              </a:buClr>
            </a:pPr>
            <a:r>
              <a:rPr lang="fr-CH" noProof="0" dirty="0"/>
              <a:t>Cette présentation constitue un bref aperçu du rapport.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FB4DF2-59F1-63D3-8B00-9E7035EB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</a:t>
            </a:fld>
            <a:endParaRPr lang="fr-CH" noProof="0" dirty="0"/>
          </a:p>
        </p:txBody>
      </p:sp>
      <p:pic>
        <p:nvPicPr>
          <p:cNvPr id="6" name="Grafik 5" descr="Klemmbrett abgehakt Silhouette">
            <a:extLst>
              <a:ext uri="{FF2B5EF4-FFF2-40B4-BE49-F238E27FC236}">
                <a16:creationId xmlns:a16="http://schemas.microsoft.com/office/drawing/2014/main" id="{F1370218-7585-E9B2-8131-879C0F62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8648" y="368800"/>
            <a:ext cx="1260000" cy="12600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E55E27-0E5C-73BC-D443-908E43A1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453188"/>
            <a:ext cx="1512887" cy="138112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217898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1334-894D-465C-AE99-81B09564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28DAB-D7C9-BE79-BC45-25202086A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fr-CH" noProof="0" dirty="0"/>
              <a:t>L’essentiel en bref</a:t>
            </a:r>
            <a:endParaRPr lang="fr-CH" sz="60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503E16-B21D-F1E4-2C7C-1B3F59700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2351C-0C9A-62FA-86B7-320B2EA5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3</a:t>
            </a:fld>
            <a:endParaRPr lang="fr-CH" noProof="0" dirty="0"/>
          </a:p>
        </p:txBody>
      </p:sp>
      <p:pic>
        <p:nvPicPr>
          <p:cNvPr id="5" name="Grafik 4" descr="Abgeschlossen Silhouette">
            <a:extLst>
              <a:ext uri="{FF2B5EF4-FFF2-40B4-BE49-F238E27FC236}">
                <a16:creationId xmlns:a16="http://schemas.microsoft.com/office/drawing/2014/main" id="{82BBE073-CC75-E4C4-6167-E833AB289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B166C1-9E29-E018-870A-635574A7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8914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 anchor="t">
            <a:normAutofit/>
          </a:bodyPr>
          <a:lstStyle/>
          <a:p>
            <a:r>
              <a:rPr lang="fr-CH" noProof="0" dirty="0"/>
              <a:t>Aperçu de l’entreprise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noProof="0" smtClean="0"/>
              <a:pPr>
                <a:spcAft>
                  <a:spcPts val="600"/>
                </a:spcAft>
              </a:pPr>
              <a:t>4</a:t>
            </a:fld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92795"/>
            <a:ext cx="6768195" cy="458416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CH" sz="2200" noProof="0" dirty="0"/>
              <a:t>Le site est situé à </a:t>
            </a:r>
            <a:r>
              <a:rPr lang="fr-CH" sz="2200" i="1" noProof="0" dirty="0"/>
              <a:t>x</a:t>
            </a:r>
            <a:r>
              <a:rPr lang="fr-CH" sz="2200" noProof="0" dirty="0"/>
              <a:t> et se compose de </a:t>
            </a:r>
            <a:r>
              <a:rPr lang="fr-CH" sz="2200" i="1" noProof="0" dirty="0"/>
              <a:t>y</a:t>
            </a:r>
            <a:r>
              <a:rPr lang="fr-CH" sz="2200" noProof="0" dirty="0"/>
              <a:t> bâtiments</a:t>
            </a:r>
          </a:p>
          <a:p>
            <a:pPr lvl="1"/>
            <a:r>
              <a:rPr lang="fr-CH" sz="2200" noProof="0" dirty="0"/>
              <a:t>L’éclairage est exclusivement en LED</a:t>
            </a:r>
          </a:p>
          <a:p>
            <a:pPr lvl="1"/>
            <a:r>
              <a:rPr lang="fr-CH" sz="2200" noProof="0" dirty="0"/>
              <a:t>Une installation photovoltaïque de 30 kWc est installée sur le toit</a:t>
            </a:r>
          </a:p>
          <a:p>
            <a:pPr lvl="1"/>
            <a:r>
              <a:rPr lang="fr-CH" sz="2200" noProof="0" dirty="0"/>
              <a:t>Consommateurs d’électricité :</a:t>
            </a:r>
          </a:p>
          <a:p>
            <a:pPr lvl="2"/>
            <a:r>
              <a:rPr lang="fr-CH" sz="2200" noProof="0" dirty="0"/>
              <a:t>Éclairage</a:t>
            </a:r>
          </a:p>
          <a:p>
            <a:pPr lvl="2"/>
            <a:r>
              <a:rPr lang="fr-CH" sz="2200" noProof="0" dirty="0"/>
              <a:t>Chauffe-eau électrique</a:t>
            </a:r>
          </a:p>
          <a:p>
            <a:pPr lvl="2"/>
            <a:r>
              <a:rPr lang="fr-CH" sz="2200" noProof="0" dirty="0"/>
              <a:t>Pompe</a:t>
            </a:r>
          </a:p>
          <a:p>
            <a:pPr lvl="2"/>
            <a:r>
              <a:rPr lang="fr-CH" sz="2200" noProof="0" dirty="0"/>
              <a:t>Etc.</a:t>
            </a:r>
          </a:p>
          <a:p>
            <a:pPr marL="0" lvl="1" indent="0">
              <a:buNone/>
            </a:pPr>
            <a:endParaRPr lang="fr-CH" noProof="0" dirty="0"/>
          </a:p>
          <a:p>
            <a:pPr marL="0" lvl="1" indent="0">
              <a:buNone/>
            </a:pPr>
            <a:endParaRPr lang="fr-CH" noProof="0" dirty="0"/>
          </a:p>
          <a:p>
            <a:pPr marL="0" lvl="1" indent="0">
              <a:buNone/>
            </a:pPr>
            <a:r>
              <a:rPr lang="fr-CH" sz="2200" noProof="0" dirty="0"/>
              <a:t>Date de la visite : xx.xx.2025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3C37AF1-1C37-341E-7788-0E5063D01F9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 r="15134"/>
          <a:stretch/>
        </p:blipFill>
        <p:spPr>
          <a:xfrm>
            <a:off x="515379" y="1592796"/>
            <a:ext cx="3816910" cy="4584167"/>
          </a:xfrm>
          <a:noFill/>
        </p:spPr>
      </p:pic>
      <p:pic>
        <p:nvPicPr>
          <p:cNvPr id="9" name="Grafik 8" descr="Abgeschlossen Silhouette">
            <a:extLst>
              <a:ext uri="{FF2B5EF4-FFF2-40B4-BE49-F238E27FC236}">
                <a16:creationId xmlns:a16="http://schemas.microsoft.com/office/drawing/2014/main" id="{6A4A3595-381A-52E9-CAB3-8636A9E5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DC93C042-1706-96DD-4D8A-4B5EB82D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453188"/>
            <a:ext cx="1512887" cy="138112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58728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D246-C889-3F29-61E2-7162A145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15589-0427-53D3-0905-4E33E296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 anchor="t">
            <a:normAutofit/>
          </a:bodyPr>
          <a:lstStyle/>
          <a:p>
            <a:r>
              <a:rPr lang="fr-CH" noProof="0" dirty="0"/>
              <a:t>Répartitions de la consommation d’énergie et des coûts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72FF0A-9DB5-C1BD-30EC-302EF8B8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3BF6353-ADE1-B448-ABBC-3EBA985297AA}" type="datetime6">
              <a:rPr lang="fr-CH" noProof="0" smtClean="0"/>
              <a:pPr>
                <a:spcAft>
                  <a:spcPts val="600"/>
                </a:spcAft>
              </a:pPr>
              <a:t>September 25</a:t>
            </a:fld>
            <a:endParaRPr lang="fr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716DA-9E47-AF0F-2956-4B343B34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noProof="0" smtClean="0"/>
              <a:pPr>
                <a:spcAft>
                  <a:spcPts val="600"/>
                </a:spcAft>
              </a:pPr>
              <a:t>5</a:t>
            </a:fld>
            <a:endParaRPr lang="fr-CH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C9648C-309D-36BA-CA57-8C0C460B7A16}"/>
              </a:ext>
            </a:extLst>
          </p:cNvPr>
          <p:cNvSpPr txBox="1"/>
          <p:nvPr/>
        </p:nvSpPr>
        <p:spPr>
          <a:xfrm>
            <a:off x="983432" y="3152001"/>
            <a:ext cx="11206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b="1" noProof="0" dirty="0"/>
              <a:t>kWh/an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6E9917-5CE7-2244-C682-DFA39F1618D6}"/>
              </a:ext>
            </a:extLst>
          </p:cNvPr>
          <p:cNvSpPr txBox="1"/>
          <p:nvPr/>
        </p:nvSpPr>
        <p:spPr>
          <a:xfrm>
            <a:off x="9984432" y="3152000"/>
            <a:ext cx="11206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b="1" noProof="0" dirty="0"/>
              <a:t>CHF/an</a:t>
            </a:r>
          </a:p>
        </p:txBody>
      </p:sp>
      <p:pic>
        <p:nvPicPr>
          <p:cNvPr id="15" name="Grafik 14" descr="Abgeschlossen Silhouette">
            <a:extLst>
              <a:ext uri="{FF2B5EF4-FFF2-40B4-BE49-F238E27FC236}">
                <a16:creationId xmlns:a16="http://schemas.microsoft.com/office/drawing/2014/main" id="{FC116BF7-8186-0384-D394-5C50333CC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F7BDC5-03C5-542D-16B6-0CBF9CBBBCD7}"/>
              </a:ext>
            </a:extLst>
          </p:cNvPr>
          <p:cNvSpPr txBox="1"/>
          <p:nvPr/>
        </p:nvSpPr>
        <p:spPr>
          <a:xfrm>
            <a:off x="2063554" y="5787369"/>
            <a:ext cx="30243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1000" b="1" noProof="0" dirty="0"/>
              <a:t>Consommation annuelle des agents énergétiques.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AF42AD-421A-32BD-9754-F5B3FB958ED4}"/>
              </a:ext>
            </a:extLst>
          </p:cNvPr>
          <p:cNvSpPr txBox="1"/>
          <p:nvPr/>
        </p:nvSpPr>
        <p:spPr>
          <a:xfrm>
            <a:off x="7176120" y="5787369"/>
            <a:ext cx="24263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1000" b="1" noProof="0" dirty="0"/>
              <a:t>Coûts annuels des agents énergétiques.</a:t>
            </a:r>
          </a:p>
        </p:txBody>
      </p:sp>
      <p:pic>
        <p:nvPicPr>
          <p:cNvPr id="22" name="Grafik 21" descr="Ein Bild, das Kreis, Diagramm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47266F6-8265-2C2D-1E1E-5205045CE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95109"/>
            <a:ext cx="7897375" cy="396044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2E43862-3DE6-5834-4750-F247F3B2DAA7}"/>
              </a:ext>
            </a:extLst>
          </p:cNvPr>
          <p:cNvCxnSpPr>
            <a:cxnSpLocks/>
          </p:cNvCxnSpPr>
          <p:nvPr/>
        </p:nvCxnSpPr>
        <p:spPr>
          <a:xfrm>
            <a:off x="5807968" y="1448780"/>
            <a:ext cx="0" cy="464451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 anchor="t">
            <a:normAutofit/>
          </a:bodyPr>
          <a:lstStyle/>
          <a:p>
            <a:r>
              <a:rPr lang="fr-CH" noProof="0" dirty="0"/>
              <a:t>Réduction des coûts énergétiques grâce aux mesures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noProof="0" smtClean="0"/>
              <a:pPr>
                <a:spcAft>
                  <a:spcPts val="600"/>
                </a:spcAft>
              </a:pPr>
              <a:t>6</a:t>
            </a:fld>
            <a:endParaRPr lang="fr-CH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DFFF265-12FD-1536-D7AC-4951574275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51117"/>
            <a:ext cx="5580063" cy="3828082"/>
          </a:xfrm>
        </p:spPr>
        <p:txBody>
          <a:bodyPr/>
          <a:lstStyle/>
          <a:p>
            <a:r>
              <a:rPr lang="fr-CH" noProof="0" dirty="0"/>
              <a:t>Des potentiels importants sont possibles dans les domaines suivants :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1800" noProof="0" dirty="0"/>
              <a:t>Optimisation de la production d’eau chaude sanitaire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1800" noProof="0" dirty="0"/>
              <a:t>Extension de l’installation photovoltaïque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1800" noProof="0" dirty="0"/>
              <a:t>Minuterie pour le chauffe-eau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1800" noProof="0" dirty="0"/>
              <a:t>Etc.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2EB3D9-E59E-2121-6E52-93BE0705613D}"/>
              </a:ext>
            </a:extLst>
          </p:cNvPr>
          <p:cNvSpPr txBox="1"/>
          <p:nvPr/>
        </p:nvSpPr>
        <p:spPr>
          <a:xfrm>
            <a:off x="767408" y="5373216"/>
            <a:ext cx="97210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1000" b="1" noProof="0" dirty="0"/>
              <a:t>Composition des coûts énergétiques avant et après la réalisation des mesures.</a:t>
            </a:r>
          </a:p>
        </p:txBody>
      </p:sp>
      <p:pic>
        <p:nvPicPr>
          <p:cNvPr id="7" name="Grafik 6" descr="Abgeschlossen Silhouette">
            <a:extLst>
              <a:ext uri="{FF2B5EF4-FFF2-40B4-BE49-F238E27FC236}">
                <a16:creationId xmlns:a16="http://schemas.microsoft.com/office/drawing/2014/main" id="{CF273BCD-E3CD-961F-C4EF-A227BA52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76520" y="188640"/>
            <a:ext cx="1260000" cy="1260000"/>
          </a:xfrm>
          <a:prstGeom prst="rect">
            <a:avLst/>
          </a:prstGeom>
        </p:spPr>
      </p:pic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64CA141E-C760-5CFD-44E0-3E59879F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  <p:pic>
        <p:nvPicPr>
          <p:cNvPr id="12" name="Inhaltsplatzhalter 1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0A0A88C-6132-C0F5-602C-F7E1A21DDFE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484785"/>
            <a:ext cx="5498793" cy="3600399"/>
          </a:xfrm>
        </p:spPr>
      </p:pic>
    </p:spTree>
    <p:extLst>
      <p:ext uri="{BB962C8B-B14F-4D97-AF65-F5344CB8AC3E}">
        <p14:creationId xmlns:p14="http://schemas.microsoft.com/office/powerpoint/2010/main" val="5781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fr-CH" sz="6000" noProof="0" dirty="0"/>
              <a:t>Proposition de plan d’action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7</a:t>
            </a:fld>
            <a:endParaRPr lang="fr-CH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7EE18B-6B86-5E98-CA77-77BD2614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CA5FF3-AF1B-1FCF-8077-FA54D1DC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1103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prstClr val="white"/>
                </a:solidFill>
                <a:latin typeface="Arial" panose="020B0604020202020204"/>
              </a:rPr>
              <a:t>Mesures immédiates</a:t>
            </a:r>
            <a:endParaRPr lang="fr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8</a:t>
            </a:fld>
            <a:endParaRPr lang="fr-CH" noProof="0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H" sz="2000" b="0" noProof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fr-CH" sz="2000" b="0" noProof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0A9B781-D313-992D-5239-6EA01E74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24651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1871848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Mesures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Économies CHF/an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Investissement CHF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 err="1"/>
                        <a:t>Payback</a:t>
                      </a:r>
                      <a:r>
                        <a:rPr lang="fr-CH" sz="1400" b="1" noProof="0" dirty="0"/>
                        <a:t>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EC84D7C-FCAD-6969-5166-C500C315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D09AFA56-96B7-F11F-0693-2E6DA3BB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</p:spTree>
    <p:extLst>
      <p:ext uri="{BB962C8B-B14F-4D97-AF65-F5344CB8AC3E}">
        <p14:creationId xmlns:p14="http://schemas.microsoft.com/office/powerpoint/2010/main" val="237732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prstClr val="white"/>
                </a:solidFill>
                <a:latin typeface="Arial" panose="020B0604020202020204"/>
              </a:rPr>
              <a:t>Mesures rentables à court terme</a:t>
            </a:r>
            <a:endParaRPr lang="fr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9</a:t>
            </a:fld>
            <a:endParaRPr lang="fr-CH" noProof="0" dirty="0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3246D5B6-C965-2058-8C78-1E847D7E4229}"/>
              </a:ext>
            </a:extLst>
          </p:cNvPr>
          <p:cNvSpPr txBox="1">
            <a:spLocks/>
          </p:cNvSpPr>
          <p:nvPr/>
        </p:nvSpPr>
        <p:spPr>
          <a:xfrm>
            <a:off x="499747" y="1412776"/>
            <a:ext cx="9861365" cy="4680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H" sz="2000" b="0" noProof="0" dirty="0">
              <a:solidFill>
                <a:schemeClr val="tx1"/>
              </a:solidFill>
            </a:endParaRPr>
          </a:p>
          <a:p>
            <a:pPr marL="144000" lvl="1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</a:pPr>
            <a:endParaRPr lang="fr-CH" sz="2000" b="0" noProof="0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558817-2F8A-920A-1224-1ECB272D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656" y="266830"/>
            <a:ext cx="1260000" cy="1260000"/>
          </a:xfrm>
          <a:prstGeom prst="rect">
            <a:avLst/>
          </a:prstGeom>
        </p:spPr>
      </p:pic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00E17D53-9544-A0C6-4AB9-7266C8F7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Septembre 25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DCB6E2C-F17D-5E6F-7187-541A245F5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76710"/>
              </p:ext>
            </p:extLst>
          </p:nvPr>
        </p:nvGraphicFramePr>
        <p:xfrm>
          <a:off x="1022069" y="1829784"/>
          <a:ext cx="8818347" cy="3831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123">
                  <a:extLst>
                    <a:ext uri="{9D8B030D-6E8A-4147-A177-3AD203B41FA5}">
                      <a16:colId xmlns:a16="http://schemas.microsoft.com/office/drawing/2014/main" val="1999351731"/>
                    </a:ext>
                  </a:extLst>
                </a:gridCol>
                <a:gridCol w="1871848">
                  <a:extLst>
                    <a:ext uri="{9D8B030D-6E8A-4147-A177-3AD203B41FA5}">
                      <a16:colId xmlns:a16="http://schemas.microsoft.com/office/drawing/2014/main" val="3645397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094946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5525227"/>
                    </a:ext>
                  </a:extLst>
                </a:gridCol>
              </a:tblGrid>
              <a:tr h="663112"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Mesures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Économies CHF/an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/>
                        <a:t>Investissement CHF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noProof="0" dirty="0" err="1"/>
                        <a:t>Payback</a:t>
                      </a:r>
                      <a:r>
                        <a:rPr lang="fr-CH" sz="1400" b="1" noProof="0" dirty="0"/>
                        <a:t>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8917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359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1612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0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6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5763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2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3D7D459F570849925E8349F37388B2" ma:contentTypeVersion="14" ma:contentTypeDescription="Ein neues Dokument erstellen." ma:contentTypeScope="" ma:versionID="e15795b82e2c7947c1149743190462cc">
  <xsd:schema xmlns:xsd="http://www.w3.org/2001/XMLSchema" xmlns:xs="http://www.w3.org/2001/XMLSchema" xmlns:p="http://schemas.microsoft.com/office/2006/metadata/properties" xmlns:ns2="ffdd0dc1-5445-48ec-a098-25b2e4e8ace7" xmlns:ns3="013f0760-c1a6-4f33-8742-66ddd65a3c45" targetNamespace="http://schemas.microsoft.com/office/2006/metadata/properties" ma:root="true" ma:fieldsID="5837e1197b98d7e86b42628fe85967fc" ns2:_="" ns3:_="">
    <xsd:import namespace="ffdd0dc1-5445-48ec-a098-25b2e4e8ace7"/>
    <xsd:import namespace="013f0760-c1a6-4f33-8742-66ddd65a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d0dc1-5445-48ec-a098-25b2e4e8a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51d9a77-33d1-4cc8-9f8a-3b4a6f823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f0760-c1a6-4f33-8742-66ddd65a3c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27dd89-26da-4f20-94aa-dee365ad7085}" ma:internalName="TaxCatchAll" ma:showField="CatchAllData" ma:web="013f0760-c1a6-4f33-8742-66ddd65a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d0dc1-5445-48ec-a098-25b2e4e8ace7">
      <Terms xmlns="http://schemas.microsoft.com/office/infopath/2007/PartnerControls"/>
    </lcf76f155ced4ddcb4097134ff3c332f>
    <TaxCatchAll xmlns="013f0760-c1a6-4f33-8742-66ddd65a3c45" xsi:nil="true"/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B4AD49-4E20-4290-9323-670528317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d0dc1-5445-48ec-a098-25b2e4e8ace7"/>
    <ds:schemaRef ds:uri="013f0760-c1a6-4f33-8742-66ddd65a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schemas.microsoft.com/office/infopath/2007/PartnerControls"/>
    <ds:schemaRef ds:uri="ffdd0dc1-5445-48ec-a098-25b2e4e8ace7"/>
    <ds:schemaRef ds:uri="013f0760-c1a6-4f33-8742-66ddd65a3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588</Words>
  <Application>Microsoft Office PowerPoint</Application>
  <PresentationFormat>Grand écran</PresentationFormat>
  <Paragraphs>135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Arial</vt:lpstr>
      <vt:lpstr>Benutzerdefiniertes Design</vt:lpstr>
      <vt:lpstr>Rapport d’audit - PEIK  Nous vous accompagnons dans vos économies d’énergies  Entreprise</vt:lpstr>
      <vt:lpstr>Ce que vous trouverez dans le rapport d’audit</vt:lpstr>
      <vt:lpstr>L’essentiel en bref</vt:lpstr>
      <vt:lpstr>Aperçu de l’entreprise</vt:lpstr>
      <vt:lpstr>Répartitions de la consommation d’énergie et des coûts</vt:lpstr>
      <vt:lpstr>Réduction des coûts énergétiques grâce aux mesures</vt:lpstr>
      <vt:lpstr>Proposition de plan d’action</vt:lpstr>
      <vt:lpstr>Mesures immédiates</vt:lpstr>
      <vt:lpstr>Mesures rentables à court terme</vt:lpstr>
      <vt:lpstr>Mesures rentables à moyen terme</vt:lpstr>
      <vt:lpstr>Mesures qualitatives</vt:lpstr>
      <vt:lpstr>Mesure immédiate/court terme/moyen terme en détail</vt:lpstr>
      <vt:lpstr>Prochaines étapes</vt:lpstr>
      <vt:lpstr>Subventions intéressantes</vt:lpstr>
      <vt:lpstr>Prochaines étapes</vt:lpstr>
      <vt:lpstr>Questions?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Corinne Bertschi</dc:creator>
  <cp:lastModifiedBy>Cynthia Cavin - p+p project solutions SA</cp:lastModifiedBy>
  <cp:revision>89</cp:revision>
  <dcterms:created xsi:type="dcterms:W3CDTF">2023-04-13T09:24:30Z</dcterms:created>
  <dcterms:modified xsi:type="dcterms:W3CDTF">2025-09-30T14:23:53Z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0x010100843D7D459F570849925E8349F37388B2</vt:lpwstr>
  </property>
  <property fmtid="{D5CDD505-2E9C-101B-9397-08002B2CF9AE}" pid="3" name="MediaServiceImageTags">
    <vt:lpwstr/>
  </property>
</Properties>
</file>